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28" r:id="rId2"/>
    <p:sldId id="392" r:id="rId3"/>
    <p:sldId id="346" r:id="rId4"/>
    <p:sldId id="393" r:id="rId5"/>
    <p:sldId id="344" r:id="rId6"/>
    <p:sldId id="374" r:id="rId7"/>
    <p:sldId id="375" r:id="rId8"/>
    <p:sldId id="316" r:id="rId9"/>
    <p:sldId id="317" r:id="rId10"/>
    <p:sldId id="319" r:id="rId11"/>
    <p:sldId id="321" r:id="rId12"/>
    <p:sldId id="358" r:id="rId13"/>
    <p:sldId id="357" r:id="rId14"/>
    <p:sldId id="391" r:id="rId15"/>
    <p:sldId id="376" r:id="rId16"/>
    <p:sldId id="378" r:id="rId17"/>
    <p:sldId id="306" r:id="rId18"/>
    <p:sldId id="339" r:id="rId19"/>
    <p:sldId id="347" r:id="rId20"/>
    <p:sldId id="379" r:id="rId21"/>
    <p:sldId id="384" r:id="rId22"/>
    <p:sldId id="394" r:id="rId23"/>
    <p:sldId id="381" r:id="rId24"/>
    <p:sldId id="382" r:id="rId25"/>
    <p:sldId id="385" r:id="rId26"/>
    <p:sldId id="365" r:id="rId27"/>
    <p:sldId id="387" r:id="rId28"/>
    <p:sldId id="388" r:id="rId29"/>
    <p:sldId id="368" r:id="rId30"/>
    <p:sldId id="389" r:id="rId31"/>
    <p:sldId id="343" r:id="rId32"/>
    <p:sldId id="39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24" autoAdjust="0"/>
  </p:normalViewPr>
  <p:slideViewPr>
    <p:cSldViewPr>
      <p:cViewPr varScale="1">
        <p:scale>
          <a:sx n="159" d="100"/>
          <a:sy n="159" d="100"/>
        </p:scale>
        <p:origin x="109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E4D72-83CA-420F-A86B-F70A037749AE}" type="datetimeFigureOut">
              <a:rPr lang="ru-RU" smtClean="0"/>
              <a:pPr/>
              <a:t>03.03.2024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F44E-0125-4843-93EE-653CE26F1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8F44E-0125-4843-93EE-653CE26F13C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Заметки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16388" name="Номер слайда 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AE9812-5176-4936-9843-93B2DF02C46D}" type="slidenum">
              <a:rPr lang="ru-RU" altLang="ru-RU"/>
              <a:pPr/>
              <a:t>26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Заметки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20484" name="Номер слайда 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60834D-2C9D-4E83-9E6E-335B2C2C9743}" type="slidenum">
              <a:rPr lang="ru-RU" altLang="ru-RU"/>
              <a:pPr/>
              <a:t>29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73;%20&#1087;&#1088;&#1086;&#1075;&#1088;%20&#1080;%20&#1082;&#1090;&#1087;/1%20&#1082;&#1083;%20&#1056;&#1040;&#1057;%20&#1087;&#1088;&#1086;&#1083;&#1086;&#1085;&#1075;&#1072;&#1094;&#1080;&#1103;/&#1082;&#1090;&#1087;%201&#1082;&#1083;%20(&#1087;&#1088;&#1086;&#1083;&#1072;&#1085;&#1075;&#1072;&#1094;&#1080;&#1103;).do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73;%20&#1087;&#1088;&#1086;&#1075;&#1088;%20&#1080;%20&#1082;&#1090;&#1087;/2%20&#1082;&#1083;%20&#1056;&#1040;&#1057;/&#1082;&#1090;&#1087;%20&#1056;&#1040;&#1057;%202%20&#1082;&#1083;.doc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73;%20&#1087;&#1088;&#1086;&#1075;&#1088;%20&#1080;%20&#1082;&#1090;&#1087;/3-%204%20&#1082;&#1083;%20&#1056;&#1040;&#1057;/&#1082;&#1090;&#1087;%203%20&#1082;&#1083;.doc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1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73;%20&#1087;&#1088;&#1086;&#1075;&#1088;%20&#1080;%20&#1082;&#1090;&#1087;/3-%204%20&#1082;&#1083;%20&#1056;&#1040;&#1057;/&#1082;&#1090;&#1087;%204%20&#1082;&#1083;.do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73;%20&#1087;&#1088;&#1086;&#1075;&#1088;%20&#1080;%20&#1082;&#1090;&#1087;/1%20&#1082;&#1083;%20&#1056;&#1040;&#1057;/&#1082;&#1090;&#1087;%201&#1082;&#1083;.doc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714512"/>
          </a:xfrm>
        </p:spPr>
        <p:txBody>
          <a:bodyPr>
            <a:normAutofit fontScale="90000"/>
          </a:bodyPr>
          <a:lstStyle/>
          <a:p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«Система работы учителя- логопеда с учащимися с РАС в  условиях </a:t>
            </a:r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ресусного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класса общеобразовательной школы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857752" y="3429000"/>
            <a:ext cx="3714776" cy="2143140"/>
          </a:xfrm>
        </p:spPr>
        <p:txBody>
          <a:bodyPr>
            <a:normAutofit fontScale="25000" lnSpcReduction="20000"/>
          </a:bodyPr>
          <a:lstStyle/>
          <a:p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Составитель: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учитель – логопед МБОУ «СШ № 28»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1200" dirty="0" err="1">
                <a:latin typeface="Times New Roman" pitchFamily="18" charset="0"/>
                <a:cs typeface="Times New Roman" pitchFamily="18" charset="0"/>
              </a:rPr>
              <a:t>Жигулина</a:t>
            </a: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 И.В.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 flipH="1">
            <a:off x="7072330" y="3168967"/>
            <a:ext cx="135732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" name="Picture 2" descr="C:\Users\инна\Desktop\готовлюсь\Семинар02_2020\detskij-autiz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2928934"/>
            <a:ext cx="3857653" cy="29585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81892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над альтернативной коммуникацией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357298"/>
            <a:ext cx="4680520" cy="524005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жеста «нет»,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развитие жеста «да»;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жесты «да», «нет»+ речевой ответ на вопрос;</a:t>
            </a:r>
          </a:p>
          <a:p>
            <a:pPr>
              <a:buFont typeface="Wingdings" pitchFamily="2" charset="2"/>
              <a:buChar char="§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указательных жестов, выполнение словесных инструкций «возьми», «положи»+ «покажи».</a:t>
            </a:r>
          </a:p>
        </p:txBody>
      </p:sp>
      <p:pic>
        <p:nvPicPr>
          <p:cNvPr id="1027" name="Picture 3" descr="C:\Users\Мария\Desktop\5\P_20181228_140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00174"/>
            <a:ext cx="3995003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Мария\Desktop\картин\154535967618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4143380"/>
            <a:ext cx="4030849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20472" cy="836712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Обучение чтению.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4500570"/>
            <a:ext cx="9174844" cy="216879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Аналитико-синтетическое (побуквенное) чтение.</a:t>
            </a:r>
          </a:p>
          <a:p>
            <a:pPr>
              <a:buFont typeface="Wingdings" pitchFamily="2" charset="2"/>
              <a:buChar char="§"/>
            </a:pP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Послоговое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чтение.</a:t>
            </a:r>
          </a:p>
          <a:p>
            <a:pPr>
              <a:buFont typeface="Wingdings" pitchFamily="2" charset="2"/>
              <a:buChar char="§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Глобальное чтение с опорой на картинку.</a:t>
            </a:r>
          </a:p>
          <a:p>
            <a:endParaRPr lang="ru-RU" dirty="0"/>
          </a:p>
        </p:txBody>
      </p:sp>
      <p:pic>
        <p:nvPicPr>
          <p:cNvPr id="5" name="Picture 2" descr="C:\Users\Мария\Desktop\5\P_20181224_1346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285860"/>
            <a:ext cx="1714512" cy="2168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C:\Users\Мария\Desktop\5\P_20181224_1345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2214554"/>
            <a:ext cx="1714512" cy="2237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Мария\Desktop\5\P_20181227_0917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928670"/>
            <a:ext cx="4398640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Аналитико-синтетическое чтение.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124745"/>
            <a:ext cx="3923928" cy="5733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Виды работ:</a:t>
            </a: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Соотнесение начальной буквы слова с картинкой и наоборот (логопедическое лото);</a:t>
            </a: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Фиксация взора ребёнка и расширение спектра произвольных движений.</a:t>
            </a:r>
          </a:p>
          <a:p>
            <a:pPr>
              <a:buFont typeface="Wingdings" pitchFamily="2" charset="2"/>
              <a:buChar char="§"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Мария\Desktop\5\P_20190101_2200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3717032"/>
            <a:ext cx="1872208" cy="2821171"/>
          </a:xfrm>
          <a:prstGeom prst="rect">
            <a:avLst/>
          </a:prstGeom>
          <a:noFill/>
        </p:spPr>
      </p:pic>
      <p:pic>
        <p:nvPicPr>
          <p:cNvPr id="1026" name="Picture 2" descr="C:\Users\Мария\Desktop\картин\Рисунок (10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8903" y="1052736"/>
            <a:ext cx="1739080" cy="2664296"/>
          </a:xfrm>
          <a:prstGeom prst="rect">
            <a:avLst/>
          </a:prstGeom>
          <a:noFill/>
        </p:spPr>
      </p:pic>
      <p:pic>
        <p:nvPicPr>
          <p:cNvPr id="1028" name="Picture 4" descr="C:\Users\Мария\Desktop\картин\Рисунок (9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1700808"/>
            <a:ext cx="2638472" cy="432048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Послоговое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чтение.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4176464" cy="568863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Виды работ:</a:t>
            </a: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Чтение слоговых таблиц из открытых слогов;</a:t>
            </a: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Чтение слоговых таблиц из слогов закрытого типа;</a:t>
            </a: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Чтение слоговых таблиц, где буквы написаны на значительном расстоянии друг от друга.</a:t>
            </a:r>
          </a:p>
          <a:p>
            <a:endParaRPr lang="ru-RU" dirty="0"/>
          </a:p>
        </p:txBody>
      </p:sp>
      <p:pic>
        <p:nvPicPr>
          <p:cNvPr id="1026" name="Picture 2" descr="C:\Users\Мария\Desktop\5\P_20190101_2135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908720"/>
            <a:ext cx="4537075" cy="2724701"/>
          </a:xfrm>
          <a:prstGeom prst="rect">
            <a:avLst/>
          </a:prstGeom>
          <a:noFill/>
        </p:spPr>
      </p:pic>
      <p:pic>
        <p:nvPicPr>
          <p:cNvPr id="7" name="Picture 2" descr="C:\Users\Мария\Desktop\картин\15453607902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717031"/>
            <a:ext cx="4320480" cy="302782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артикуляторного праксиса.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14488"/>
            <a:ext cx="4714876" cy="48245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Использование картинок символов по методике М.Ф.Фомичевой:</a:t>
            </a: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соотнесение визуального символа с артикуляцией звука;</a:t>
            </a: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соотнесение символа и звука с сюжетной картинкой.</a:t>
            </a:r>
          </a:p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pic>
        <p:nvPicPr>
          <p:cNvPr id="3074" name="Picture 2" descr="C:\Users\Мария\Desktop\15453641458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575564"/>
            <a:ext cx="2714644" cy="3082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Мария\Desktop\15453606854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3429000"/>
            <a:ext cx="2886501" cy="3071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357166"/>
            <a:ext cx="10787138" cy="128588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учителя-логопеда </a:t>
            </a:r>
            <a:b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учащимися 1 класса с РАС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(пролонгация) </a:t>
            </a:r>
            <a:b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</a:b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1714488"/>
            <a:ext cx="8678768" cy="4429156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1. . Создание условий эмоционального комфорта.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2. Формирование произвольной учебной деятельности.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 Стимулирование речевой коммуникации .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4. Работа над навыком чтения. 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5. Расширение лексического запаса.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6. Коррекция звукопроизношения и 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темпо-ритмических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компонентов речи.</a:t>
            </a:r>
          </a:p>
          <a:p>
            <a:pPr marL="0" indent="0">
              <a:spcBef>
                <a:spcPct val="0"/>
              </a:spcBef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33598" t="29204" r="18802" b="30238"/>
          <a:stretch/>
        </p:blipFill>
        <p:spPr>
          <a:xfrm>
            <a:off x="7143768" y="4214818"/>
            <a:ext cx="1571636" cy="1785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00013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целенаправленного поведения в учебной ситуации: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2000240"/>
            <a:ext cx="8678768" cy="435771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ru-RU" altLang="ru-RU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совместные усилия команды: специалистов, </a:t>
            </a:r>
            <a:r>
              <a:rPr lang="ru-RU" altLang="ru-RU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тьюторов</a:t>
            </a:r>
            <a:r>
              <a:rPr lang="ru-RU" altLang="ru-RU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родителей;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altLang="ru-RU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ежедневное соблюдение правил работы, обучение правилам работы в малой группе;</a:t>
            </a:r>
          </a:p>
          <a:p>
            <a:pPr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ru-RU" altLang="ru-RU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стимуляция и мотивация учебной деятельности (своевременная 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ru-RU" altLang="ru-RU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смена стимулов).</a:t>
            </a:r>
          </a:p>
          <a:p>
            <a:pPr marL="0" algn="just">
              <a:spcBef>
                <a:spcPts val="0"/>
              </a:spcBef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Пользователь\Desktop\готовлюсь\Семинар02_2020\d1MNsBsFdjYwEpNfGjMr15dcD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643446"/>
            <a:ext cx="2584481" cy="1843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643866" cy="100013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Осознанное чтение. Произвольность, целенаправленность внимания.</a:t>
            </a:r>
          </a:p>
        </p:txBody>
      </p:sp>
      <p:pic>
        <p:nvPicPr>
          <p:cNvPr id="2050" name="Picture 2" descr="C:\Users\инна\Desktop\готовлюсь\Семинар02_2020\Раздаточные таблицы для обучения грамоте и развития техники чтения\img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1714488"/>
            <a:ext cx="3714776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4" t="22391" b="28398"/>
          <a:stretch>
            <a:fillRect/>
          </a:stretch>
        </p:blipFill>
        <p:spPr bwMode="auto">
          <a:xfrm>
            <a:off x="4500562" y="1714488"/>
            <a:ext cx="3857652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27163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Расширение и уточнение глагольного, </a:t>
            </a: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номинативного, атрибутивного словаря;</a:t>
            </a: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словоизменение.</a:t>
            </a:r>
          </a:p>
        </p:txBody>
      </p:sp>
      <p:pic>
        <p:nvPicPr>
          <p:cNvPr id="4097" name="Picture 1" descr="C:\Users\Пользователь\Desktop\готовлюсь\Семинар02_2020\IMG_20200204_155303.jpg"/>
          <p:cNvPicPr>
            <a:picLocks noChangeAspect="1" noChangeArrowheads="1"/>
          </p:cNvPicPr>
          <p:nvPr/>
        </p:nvPicPr>
        <p:blipFill>
          <a:blip r:embed="rId3" cstate="print"/>
          <a:srcRect t="21053" r="11111" b="15789"/>
          <a:stretch>
            <a:fillRect/>
          </a:stretch>
        </p:blipFill>
        <p:spPr bwMode="auto">
          <a:xfrm>
            <a:off x="142844" y="2714620"/>
            <a:ext cx="1643074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Users\Пользователь\Desktop\готовлюсь\Семинар02_2020\IMG_20200204_155313.jpg"/>
          <p:cNvPicPr>
            <a:picLocks noChangeAspect="1" noChangeArrowheads="1"/>
          </p:cNvPicPr>
          <p:nvPr/>
        </p:nvPicPr>
        <p:blipFill>
          <a:blip r:embed="rId4" cstate="print"/>
          <a:srcRect t="15789" r="14286" b="13158"/>
          <a:stretch>
            <a:fillRect/>
          </a:stretch>
        </p:blipFill>
        <p:spPr bwMode="auto">
          <a:xfrm>
            <a:off x="1571604" y="2714620"/>
            <a:ext cx="150019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Пользователь\Desktop\сканир Юлей\22-AP-2019\123049.JPG"/>
          <p:cNvPicPr>
            <a:picLocks noChangeAspect="1" noChangeArrowheads="1"/>
          </p:cNvPicPr>
          <p:nvPr/>
        </p:nvPicPr>
        <p:blipFill>
          <a:blip r:embed="rId5" cstate="print"/>
          <a:srcRect t="6250"/>
          <a:stretch>
            <a:fillRect/>
          </a:stretch>
        </p:blipFill>
        <p:spPr bwMode="auto">
          <a:xfrm>
            <a:off x="3071802" y="1857364"/>
            <a:ext cx="3206360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C:\Users\Пользователь\Desktop\сканир Юлей\22-AP-2019\123107.JPG"/>
          <p:cNvPicPr>
            <a:picLocks noChangeAspect="1" noChangeArrowheads="1"/>
          </p:cNvPicPr>
          <p:nvPr/>
        </p:nvPicPr>
        <p:blipFill>
          <a:blip r:embed="rId6" cstate="print"/>
          <a:srcRect t="6452"/>
          <a:stretch>
            <a:fillRect/>
          </a:stretch>
        </p:blipFill>
        <p:spPr bwMode="auto">
          <a:xfrm>
            <a:off x="3000364" y="4143380"/>
            <a:ext cx="3249070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 descr="C:\Users\Пользователь\Desktop\МАСТЕР-КЛАСС АУТ\12.02.19 мастер класс\видео\IMG_20190208_104147.jpg"/>
          <p:cNvPicPr>
            <a:picLocks noChangeAspect="1" noChangeArrowheads="1"/>
          </p:cNvPicPr>
          <p:nvPr/>
        </p:nvPicPr>
        <p:blipFill>
          <a:blip r:embed="rId7" cstate="print"/>
          <a:srcRect t="8108" r="3448" b="16216"/>
          <a:stretch>
            <a:fillRect/>
          </a:stretch>
        </p:blipFill>
        <p:spPr bwMode="auto">
          <a:xfrm>
            <a:off x="6357950" y="2714620"/>
            <a:ext cx="257176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061081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643866" cy="714380"/>
          </a:xfrm>
        </p:spPr>
        <p:txBody>
          <a:bodyPr>
            <a:noAutofit/>
          </a:bodyPr>
          <a:lstStyle/>
          <a:p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Активизация неречевых процессов.</a:t>
            </a: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Пользователь\Desktop\готовлюсь\Семинар02_2020\IMG_20200204_155843.jpg"/>
          <p:cNvPicPr>
            <a:picLocks noChangeAspect="1" noChangeArrowheads="1"/>
          </p:cNvPicPr>
          <p:nvPr/>
        </p:nvPicPr>
        <p:blipFill>
          <a:blip r:embed="rId3" cstate="print"/>
          <a:srcRect l="13724" t="2232" r="16122" b="7528"/>
          <a:stretch>
            <a:fillRect/>
          </a:stretch>
        </p:blipFill>
        <p:spPr bwMode="auto">
          <a:xfrm rot="20881657">
            <a:off x="766281" y="1094174"/>
            <a:ext cx="3272872" cy="3068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C:\Users\Пользователь\Desktop\готовлюсь\Семинар02_2020\IMG_20200204_155947.jpg"/>
          <p:cNvPicPr>
            <a:picLocks noChangeAspect="1" noChangeArrowheads="1"/>
          </p:cNvPicPr>
          <p:nvPr/>
        </p:nvPicPr>
        <p:blipFill>
          <a:blip r:embed="rId4" cstate="print"/>
          <a:srcRect l="9122" t="1781" r="15065" b="-84"/>
          <a:stretch>
            <a:fillRect/>
          </a:stretch>
        </p:blipFill>
        <p:spPr bwMode="auto">
          <a:xfrm rot="739319">
            <a:off x="4966195" y="1046019"/>
            <a:ext cx="3242422" cy="3041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C:\Users\Пользователь\Desktop\МАСТЕР-КЛАСС АУТ\12.02.19 мастер класс\видео\IMG_20190208_103755.jpg"/>
          <p:cNvPicPr>
            <a:picLocks noChangeAspect="1" noChangeArrowheads="1"/>
          </p:cNvPicPr>
          <p:nvPr/>
        </p:nvPicPr>
        <p:blipFill>
          <a:blip r:embed="rId5" cstate="print"/>
          <a:srcRect l="12500" t="2220" r="15624" b="15625"/>
          <a:stretch>
            <a:fillRect/>
          </a:stretch>
        </p:blipFill>
        <p:spPr bwMode="auto">
          <a:xfrm>
            <a:off x="2643174" y="3857628"/>
            <a:ext cx="3786214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061081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785950"/>
          </a:xfrm>
        </p:spPr>
        <p:txBody>
          <a:bodyPr>
            <a:normAutofit fontScale="90000"/>
          </a:bodyPr>
          <a:lstStyle/>
          <a:p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АУТИЗМ </a:t>
            </a:r>
            <a:b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785786" y="2000240"/>
            <a:ext cx="7786742" cy="3143272"/>
          </a:xfrm>
        </p:spPr>
        <p:txBody>
          <a:bodyPr>
            <a:normAutofit fontScale="55000" lnSpcReduction="20000"/>
          </a:bodyPr>
          <a:lstStyle/>
          <a:p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Специфические коммуникативные нарушения речи у ребенка с РАС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357166"/>
            <a:ext cx="10787138" cy="128588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учителя-логопеда </a:t>
            </a:r>
            <a:b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учащимися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2 класса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РАС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1714488"/>
            <a:ext cx="8678768" cy="4429156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1. Создание условий эмоционального комфорта.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2. Формирование произвольной учебной деятельности.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3.Коррекция звукопроизношения и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темпо-ритмических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компонентов речи.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4. Работа над навыком чтения. 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5. Интонирование речи, ударение.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6. Расширение лексического запаса.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7. Формирование речевой фразы, предложения.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/>
          <a:srcRect t="24444" r="3801" b="10100"/>
          <a:stretch/>
        </p:blipFill>
        <p:spPr>
          <a:xfrm>
            <a:off x="6652914" y="3857629"/>
            <a:ext cx="1919614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07157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Особенности преодоления нарушений</a:t>
            </a:r>
            <a:b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звукопроизношения с детьми с РАС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71472" y="1714488"/>
            <a:ext cx="8572528" cy="442915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ru-RU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повторение артикуляционных     поз по подражанию;</a:t>
            </a:r>
          </a:p>
          <a:p>
            <a:pPr>
              <a:spcBef>
                <a:spcPts val="0"/>
              </a:spcBef>
              <a:defRPr/>
            </a:pPr>
            <a:r>
              <a:rPr lang="ru-RU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минимум вербальных инструкций;</a:t>
            </a:r>
          </a:p>
          <a:p>
            <a:pPr>
              <a:spcBef>
                <a:spcPts val="0"/>
              </a:spcBef>
              <a:defRPr/>
            </a:pPr>
            <a:r>
              <a:rPr lang="ru-RU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и координация мелкой моторики;</a:t>
            </a:r>
          </a:p>
          <a:p>
            <a:pPr>
              <a:spcBef>
                <a:spcPts val="0"/>
              </a:spcBef>
              <a:defRPr/>
            </a:pPr>
            <a:r>
              <a:rPr lang="ru-RU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навыка модуляции голоса;</a:t>
            </a:r>
          </a:p>
          <a:p>
            <a:pPr>
              <a:spcBef>
                <a:spcPts val="0"/>
              </a:spcBef>
              <a:defRPr/>
            </a:pPr>
            <a:r>
              <a:rPr lang="ru-RU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постановка звуков продолжительнее   чем,           автоматизация </a:t>
            </a:r>
            <a:r>
              <a:rPr lang="ru-RU" i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algn="just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9051" r="37400" b="50000"/>
          <a:stretch/>
        </p:blipFill>
        <p:spPr>
          <a:xfrm>
            <a:off x="5429256" y="4500570"/>
            <a:ext cx="2436229" cy="200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6601" t="18501" r="23400" b="51050"/>
          <a:stretch/>
        </p:blipFill>
        <p:spPr>
          <a:xfrm>
            <a:off x="1428728" y="4357694"/>
            <a:ext cx="300039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357166"/>
            <a:ext cx="10787138" cy="1500198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языкового анализа и синтеза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1714488"/>
            <a:ext cx="8678768" cy="442915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разнообразные варианты заданий;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интерес к работе этого вида у учащихся, при условии сохранного интеллекта.</a:t>
            </a:r>
          </a:p>
          <a:p>
            <a:pPr marL="0" algn="just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/>
          <a:srcRect t="12500"/>
          <a:stretch/>
        </p:blipFill>
        <p:spPr>
          <a:xfrm rot="4741064">
            <a:off x="128638" y="3892223"/>
            <a:ext cx="2578981" cy="1806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/>
          <a:srcRect l="692" t="11815" r="5438" b="2205"/>
          <a:stretch/>
        </p:blipFill>
        <p:spPr>
          <a:xfrm rot="6053014">
            <a:off x="2230670" y="3864504"/>
            <a:ext cx="2578981" cy="1872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/>
          <a:srcRect l="1507" t="8642" r="12234" b="624"/>
          <a:stretch/>
        </p:blipFill>
        <p:spPr>
          <a:xfrm rot="4828864">
            <a:off x="4114342" y="3657447"/>
            <a:ext cx="2556147" cy="1959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/>
          <a:srcRect l="11359" t="5724" r="30239" b="1852"/>
          <a:stretch/>
        </p:blipFill>
        <p:spPr>
          <a:xfrm rot="5945405">
            <a:off x="6136698" y="3782354"/>
            <a:ext cx="2578982" cy="2185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04664"/>
            <a:ext cx="7643866" cy="115212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фразы, предложения.</a:t>
            </a:r>
            <a:br>
              <a:rPr lang="ru-RU" sz="3200" b="1" dirty="0"/>
            </a:b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" descr="C:\Users\Пользователь\Desktop\готовлюсь\Семинар02_2020\IMG_20200204_154927.jpg"/>
          <p:cNvPicPr>
            <a:picLocks noChangeAspect="1" noChangeArrowheads="1"/>
          </p:cNvPicPr>
          <p:nvPr/>
        </p:nvPicPr>
        <p:blipFill>
          <a:blip r:embed="rId3" cstate="print"/>
          <a:srcRect l="4288" t="11655" r="12385" b="4227"/>
          <a:stretch>
            <a:fillRect/>
          </a:stretch>
        </p:blipFill>
        <p:spPr bwMode="auto">
          <a:xfrm rot="650420">
            <a:off x="5433690" y="1487569"/>
            <a:ext cx="3375297" cy="3882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Пользователь\Desktop\готовлюсь\Семинар02_2020\IMG_20200204_155044.jpg"/>
          <p:cNvPicPr>
            <a:picLocks noChangeAspect="1" noChangeArrowheads="1"/>
          </p:cNvPicPr>
          <p:nvPr/>
        </p:nvPicPr>
        <p:blipFill>
          <a:blip r:embed="rId4" cstate="print"/>
          <a:srcRect t="4589" b="18288"/>
          <a:stretch>
            <a:fillRect/>
          </a:stretch>
        </p:blipFill>
        <p:spPr bwMode="auto">
          <a:xfrm rot="20586496">
            <a:off x="483215" y="1348455"/>
            <a:ext cx="3093192" cy="3785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инна\Desktop\готовлюсь\IMG_20200205_1513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3" t="2268" r="13520" b="7316"/>
          <a:stretch/>
        </p:blipFill>
        <p:spPr bwMode="auto">
          <a:xfrm>
            <a:off x="2675308" y="3557057"/>
            <a:ext cx="3793383" cy="280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12976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357166"/>
            <a:ext cx="10787138" cy="128588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учителя-логопеда </a:t>
            </a:r>
            <a:b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учащимися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3 класса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РАС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1714488"/>
            <a:ext cx="8678768" cy="4429156"/>
          </a:xfrm>
        </p:spPr>
        <p:txBody>
          <a:bodyPr>
            <a:noAutofit/>
          </a:bodyPr>
          <a:lstStyle/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1.Коррекция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аграмматической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дисграфии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построение правильных предложно-падежных конструкций, правильное использование предлогов, падежей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формирование практических навыков морфологического словообразования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 определение морфем в составе слова.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Развитие связной речи. 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3.Коррекция звукопроизношения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темпо-ритмических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компонентов речи.</a:t>
            </a:r>
          </a:p>
          <a:p>
            <a:pPr marL="0" algn="just">
              <a:spcBef>
                <a:spcPts val="0"/>
              </a:spcBef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357166"/>
            <a:ext cx="10787138" cy="1500198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практических навыков </a:t>
            </a:r>
            <a:b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морфологического словообразования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1714488"/>
            <a:ext cx="8678768" cy="442915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  <a:defRPr/>
            </a:pPr>
            <a:endParaRPr lang="ru-RU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письменный формат работы;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накопление списка частей слова;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устные упражнения с использованием полученного списка.</a:t>
            </a:r>
          </a:p>
          <a:p>
            <a:pPr marL="0" algn="just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/>
          <a:srcRect l="26900" r="52100"/>
          <a:stretch/>
        </p:blipFill>
        <p:spPr>
          <a:xfrm rot="5400000">
            <a:off x="2055692" y="3087788"/>
            <a:ext cx="1154371" cy="4122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/>
          <a:srcRect l="17450" t="5201" r="48950"/>
          <a:stretch/>
        </p:blipFill>
        <p:spPr>
          <a:xfrm rot="5400000">
            <a:off x="6511477" y="3775539"/>
            <a:ext cx="1154372" cy="27473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C:\Users\Мария\Desktop\картин\img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/>
          <a:srcRect l="6388" t="12949" r="6310" b="7556"/>
          <a:stretch/>
        </p:blipFill>
        <p:spPr>
          <a:xfrm rot="5400000">
            <a:off x="2973641" y="543367"/>
            <a:ext cx="3196717" cy="2342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/>
          <a:srcRect l="1266" t="13743" r="5062" b="5245"/>
          <a:stretch/>
        </p:blipFill>
        <p:spPr>
          <a:xfrm rot="4635056">
            <a:off x="397288" y="690890"/>
            <a:ext cx="3196716" cy="23422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/>
          <a:srcRect l="5099" t="12686" r="12428" b="6035"/>
          <a:stretch/>
        </p:blipFill>
        <p:spPr>
          <a:xfrm rot="6559000">
            <a:off x="5660061" y="680628"/>
            <a:ext cx="3196714" cy="23627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/>
          <a:srcRect t="9091" r="10644" b="4545"/>
          <a:stretch/>
        </p:blipFill>
        <p:spPr>
          <a:xfrm rot="5400000">
            <a:off x="2950840" y="3569204"/>
            <a:ext cx="3221797" cy="23627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/>
          <a:srcRect l="3084" t="12173" r="9245" b="7191"/>
          <a:stretch/>
        </p:blipFill>
        <p:spPr>
          <a:xfrm rot="6644067">
            <a:off x="5315560" y="3704942"/>
            <a:ext cx="3221798" cy="2362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/>
          <a:srcRect l="1966" t="14240" r="9155" b="6022"/>
          <a:stretch/>
        </p:blipFill>
        <p:spPr>
          <a:xfrm rot="4343587">
            <a:off x="491459" y="3718561"/>
            <a:ext cx="3221794" cy="2335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357166"/>
            <a:ext cx="10787138" cy="128588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учителя-логопеда </a:t>
            </a:r>
            <a:b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учащимися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4 класса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РАС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1714488"/>
            <a:ext cx="8678768" cy="4429156"/>
          </a:xfrm>
        </p:spPr>
        <p:txBody>
          <a:bodyPr>
            <a:noAutofit/>
          </a:bodyPr>
          <a:lstStyle/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1.Коррекция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аграмматической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дисграфии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построение правильных предложно-падежных конструкций, правильное использование предлогов, падежей, формирование практических навыков морфологического словообразования.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2.Развитие связной речи.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3.Коррекция звукопроизношения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темпо-ритмических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компонентов речи.</a:t>
            </a:r>
          </a:p>
          <a:p>
            <a:pPr marL="0" algn="just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t="44869"/>
          <a:stretch>
            <a:fillRect/>
          </a:stretch>
        </p:blipFill>
        <p:spPr bwMode="auto">
          <a:xfrm>
            <a:off x="4572000" y="5143512"/>
            <a:ext cx="3076597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429684" cy="1500198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навыка интонирования, формирование понятия «ударение в слове»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42910" y="2214554"/>
            <a:ext cx="8321578" cy="392909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предваряем сообщением, что ребенок должен сделать;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использовать сопряженную речь;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опора на символы, письменный формат;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деление на слоги, выделение ударного;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используем понятие «безударная гласная»;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продолжительный период работы.</a:t>
            </a:r>
          </a:p>
          <a:p>
            <a:pPr marL="0" algn="just">
              <a:spcBef>
                <a:spcPts val="0"/>
              </a:spcBef>
              <a:buFont typeface="Wingdings" pitchFamily="2" charset="2"/>
              <a:buChar char="§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C:\Users\Мария\Desktop\картин\img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/>
          <a:srcRect l="6300" t="14601" r="6551" b="1204"/>
          <a:stretch/>
        </p:blipFill>
        <p:spPr>
          <a:xfrm rot="4745567">
            <a:off x="1303619" y="1065638"/>
            <a:ext cx="3439101" cy="2491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/>
          <a:srcRect t="2401"/>
          <a:stretch/>
        </p:blipFill>
        <p:spPr>
          <a:xfrm rot="6393817">
            <a:off x="3978731" y="1119959"/>
            <a:ext cx="3366843" cy="246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/>
          <a:srcRect l="3150" t="10400" r="8651" b="1401"/>
          <a:stretch/>
        </p:blipFill>
        <p:spPr>
          <a:xfrm rot="6338289">
            <a:off x="5447342" y="3658743"/>
            <a:ext cx="3302878" cy="23451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/>
          <a:srcRect l="1050" t="4801" r="-1" b="5600"/>
          <a:stretch/>
        </p:blipFill>
        <p:spPr>
          <a:xfrm rot="4759746">
            <a:off x="165659" y="3693311"/>
            <a:ext cx="3294034" cy="2263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ОВЗ АУТИЗМ\фото аутизм\iBG8QM0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2"/>
            <a:ext cx="7772400" cy="57150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Отличительные особенности аутизма: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42844" y="857232"/>
            <a:ext cx="3143272" cy="171451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Проблема внешней коммуникации и социального взаимодействия.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000728" y="857232"/>
            <a:ext cx="3143272" cy="171451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Речь используется как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аутоигра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используется язык жестов и мимики.</a:t>
            </a:r>
          </a:p>
        </p:txBody>
      </p:sp>
      <p:sp>
        <p:nvSpPr>
          <p:cNvPr id="8" name="Овал 7"/>
          <p:cNvSpPr/>
          <p:nvPr/>
        </p:nvSpPr>
        <p:spPr>
          <a:xfrm>
            <a:off x="6000728" y="2714620"/>
            <a:ext cx="3143272" cy="171451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Различные варианты интеллектуального развития.</a:t>
            </a:r>
          </a:p>
        </p:txBody>
      </p:sp>
      <p:sp>
        <p:nvSpPr>
          <p:cNvPr id="9" name="Овал 8"/>
          <p:cNvSpPr/>
          <p:nvPr/>
        </p:nvSpPr>
        <p:spPr>
          <a:xfrm>
            <a:off x="142844" y="2786058"/>
            <a:ext cx="3143272" cy="171451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Поведение и </a:t>
            </a: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реакции непредсказуемы.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Сенсорная восприимчивость. 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572132" y="4714884"/>
            <a:ext cx="3143272" cy="171451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Фрагментарность,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диссоциативность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инертность,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регидность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мышления.</a:t>
            </a:r>
          </a:p>
        </p:txBody>
      </p:sp>
      <p:sp>
        <p:nvSpPr>
          <p:cNvPr id="11" name="Овал 10"/>
          <p:cNvSpPr/>
          <p:nvPr/>
        </p:nvSpPr>
        <p:spPr>
          <a:xfrm>
            <a:off x="857224" y="4643446"/>
            <a:ext cx="3143272" cy="171451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Характерны нарушения «моторного» поведения.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Аутостимуляции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429684" cy="150019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навыка программирования грамматически правильного </a:t>
            </a:r>
            <a:b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речевого высказывания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pic>
        <p:nvPicPr>
          <p:cNvPr id="7" name="Picture 101" descr="C:\Users\Пользователь\Desktop\готовлюсь\Семинар02_2020\IMG_20200204_1549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3406" t="12626" r="13325"/>
          <a:stretch>
            <a:fillRect/>
          </a:stretch>
        </p:blipFill>
        <p:spPr bwMode="auto">
          <a:xfrm>
            <a:off x="3214678" y="2225303"/>
            <a:ext cx="2636038" cy="39075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 descr="C:\Users\Пользователь\Desktop\готовлюсь\Семинар02_2020\IMG_20200204_154709.jpg"/>
          <p:cNvPicPr>
            <a:picLocks noChangeAspect="1" noChangeArrowheads="1"/>
          </p:cNvPicPr>
          <p:nvPr/>
        </p:nvPicPr>
        <p:blipFill>
          <a:blip r:embed="rId4"/>
          <a:srcRect l="2286" t="9790" r="4156" b="11635"/>
          <a:stretch>
            <a:fillRect/>
          </a:stretch>
        </p:blipFill>
        <p:spPr bwMode="auto">
          <a:xfrm rot="20500501">
            <a:off x="1147763" y="2505075"/>
            <a:ext cx="2524125" cy="3822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4" descr="C:\Users\Пользователь\Desktop\МАСТЕР-КЛАСС АУТ\12.02.19 мастер класс\видео\IMG_20190208_103440.jpg"/>
          <p:cNvPicPr>
            <a:picLocks noChangeAspect="1" noChangeArrowheads="1"/>
          </p:cNvPicPr>
          <p:nvPr/>
        </p:nvPicPr>
        <p:blipFill>
          <a:blip r:embed="rId5"/>
          <a:srcRect t="4222" r="4942" b="22763"/>
          <a:stretch>
            <a:fillRect/>
          </a:stretch>
        </p:blipFill>
        <p:spPr bwMode="auto">
          <a:xfrm rot="1010816">
            <a:off x="5954713" y="2536825"/>
            <a:ext cx="2490787" cy="3797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42918"/>
            <a:ext cx="7643866" cy="57150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Особенности взаимодействия с </a:t>
            </a:r>
            <a:r>
              <a:rPr lang="ru-RU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аутичными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детьми.</a:t>
            </a:r>
            <a:br>
              <a:rPr lang="ru-RU" sz="3200" b="1" dirty="0"/>
            </a:b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00100" y="1214422"/>
            <a:ext cx="3143272" cy="114300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Упорядочивание процесса обучения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857752" y="1142984"/>
            <a:ext cx="3143272" cy="107157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 особенностей мышления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4282" y="2428868"/>
            <a:ext cx="3143272" cy="114300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Визуализация процесса обучения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786446" y="2357430"/>
            <a:ext cx="3143272" cy="107157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 особенностей восприятия мира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00034" y="3786190"/>
            <a:ext cx="3143272" cy="114300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социального поведения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429256" y="3786190"/>
            <a:ext cx="3143272" cy="121444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благоприятной эмоциональной среды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857488" y="4929198"/>
            <a:ext cx="3714776" cy="128588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 и сопровождающими педагогами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C:\Users\Мария\Desktop\5\1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571744"/>
            <a:ext cx="2286016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112976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429684" cy="64294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эффективности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928670"/>
            <a:ext cx="8678768" cy="350046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определять приоритетные направления работы</a:t>
            </a:r>
            <a:r>
              <a:rPr lang="ru-RU" alt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ставить выполнимые на каждом этапе задачи</a:t>
            </a:r>
            <a:r>
              <a:rPr lang="ru-RU" alt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использовать достаточные объемы речевого материала  для автоматизации навыков</a:t>
            </a:r>
            <a:r>
              <a:rPr lang="ru-RU" alt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стимульный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материал</a:t>
            </a:r>
            <a:r>
              <a:rPr lang="ru-RU" alt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отслеживать результаты коррекционного взаимодействия и гибко изменять цели и задачи работы.</a:t>
            </a:r>
            <a:endParaRPr lang="ru-RU" altLang="ru-RU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C:\Users\Пользователь\Desktop\открытые двери\IMG-20220425-WA0089.jpg"/>
          <p:cNvPicPr>
            <a:picLocks noChangeAspect="1" noChangeArrowheads="1"/>
          </p:cNvPicPr>
          <p:nvPr/>
        </p:nvPicPr>
        <p:blipFill>
          <a:blip r:embed="rId3"/>
          <a:srcRect l="9230" t="16623" r="21506" b="37663"/>
          <a:stretch>
            <a:fillRect/>
          </a:stretch>
        </p:blipFill>
        <p:spPr bwMode="auto">
          <a:xfrm rot="19867256">
            <a:off x="3152733" y="4298090"/>
            <a:ext cx="2453865" cy="2446157"/>
          </a:xfrm>
          <a:prstGeom prst="ellipse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Особенности произвольной деятельности детей с РАС 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14282" y="1357298"/>
            <a:ext cx="8929718" cy="5500702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ru-RU" sz="2600" dirty="0">
                <a:cs typeface="Times New Roman" pitchFamily="18" charset="0"/>
              </a:rPr>
              <a:t>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замедленный темп восприятия учебной информации; </a:t>
            </a:r>
          </a:p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сниженная работоспособность; </a:t>
            </a:r>
          </a:p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трудности  в самоорганизации произвольной деятельности; </a:t>
            </a:r>
          </a:p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низкий уровень самоконтроля и мотивации, негативизм; </a:t>
            </a:r>
          </a:p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отклонения в пространственной ориентировке и конструктивной деятельности;</a:t>
            </a:r>
          </a:p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нарушения в координации и общей, и мелкой моторики, и артикуляционного аппарата; </a:t>
            </a:r>
          </a:p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сложности распределения внимания между речью и практическим действием;</a:t>
            </a:r>
          </a:p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трудностями в планировании своих действий, в анализе условий, поиске различных способов в решении задач.</a:t>
            </a:r>
          </a:p>
          <a:p>
            <a:pPr marL="0" algn="just">
              <a:spcBef>
                <a:spcPts val="0"/>
              </a:spcBef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Специфические нарушения </a:t>
            </a: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речи детей с РАС 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1357298"/>
            <a:ext cx="8678768" cy="4357718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отсутствие речевой инициативы,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несформированность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коммуникативной функции речи, неспособность к диалогу,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эхолалии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;</a:t>
            </a:r>
          </a:p>
          <a:p>
            <a:pPr marL="0" algn="just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нарушения звукопроизношения;</a:t>
            </a:r>
          </a:p>
          <a:p>
            <a:pPr marL="0" algn="just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отсутствие экспрессии, мелодика речи нарушена;</a:t>
            </a:r>
          </a:p>
          <a:p>
            <a:pPr marL="0" algn="just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крайне бедный словарный запас;</a:t>
            </a:r>
          </a:p>
          <a:p>
            <a:pPr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трудности словообразования и словоизменения;</a:t>
            </a:r>
          </a:p>
          <a:p>
            <a:pPr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трудности понимания смысла слов, переносного смысла, метафор, подтекста;</a:t>
            </a:r>
          </a:p>
          <a:p>
            <a:pPr marL="0" algn="just">
              <a:spcBef>
                <a:spcPts val="0"/>
              </a:spcBef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трудности в организации развернутого  речевого высказывания, бессвязность, используют стереотипные клише.</a:t>
            </a:r>
          </a:p>
          <a:p>
            <a:pPr marL="0" algn="just">
              <a:spcBef>
                <a:spcPts val="0"/>
              </a:spcBef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работы учителя-логопеда с обучающимися  с РАС 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1428736"/>
            <a:ext cx="8678768" cy="4714908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Психологическая коррекция 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установление контакта</a:t>
            </a:r>
          </a:p>
          <a:p>
            <a:pPr marL="0" indent="0">
              <a:spcBef>
                <a:spcPct val="0"/>
              </a:spcBef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со взрослыми, смягчение познавательного, </a:t>
            </a:r>
          </a:p>
          <a:p>
            <a:pPr marL="0" indent="0">
              <a:spcBef>
                <a:spcPct val="0"/>
              </a:spcBef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эмоционального и сенсорного дискомфорта, тревоги, </a:t>
            </a:r>
          </a:p>
          <a:p>
            <a:pPr marL="0" indent="0">
              <a:spcBef>
                <a:spcPct val="0"/>
              </a:spcBef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страхов. </a:t>
            </a:r>
          </a:p>
          <a:p>
            <a:pPr marL="0" indent="0">
              <a:spcBef>
                <a:spcPct val="0"/>
              </a:spcBef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Педагогическая коррекция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формирование произвольной деятельности,  коррекция недоразвития восприятия, моторики, внимания, речи.</a:t>
            </a:r>
          </a:p>
          <a:p>
            <a:pPr marL="0" indent="0">
              <a:spcBef>
                <a:spcPct val="0"/>
              </a:spcBef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Работа с семьей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ознакомление родителей с психофизиологическими особенностями детей, </a:t>
            </a:r>
          </a:p>
          <a:p>
            <a:pPr marL="0" indent="0">
              <a:spcBef>
                <a:spcPct val="0"/>
              </a:spcBef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 программой коррекционной работы и со способами отработки речевых навыков в домашних условиях.</a:t>
            </a:r>
          </a:p>
          <a:p>
            <a:pPr marL="0" algn="just">
              <a:spcBef>
                <a:spcPts val="0"/>
              </a:spcBef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357166"/>
            <a:ext cx="10787138" cy="128588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учителя-логопеда </a:t>
            </a:r>
            <a:b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учащимися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1 класса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РАС </a:t>
            </a:r>
            <a:b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72816"/>
            <a:ext cx="4860032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1714488"/>
            <a:ext cx="8678768" cy="4429156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1. Формирование личностных коммуникаций 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2. Создание условий эмоционального комфорта.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 Формирование произвольной учебной деятельности.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4. Стимулирование речевой коммуникации 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5. Работа над навыком чтения. 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6. Коррекция звукопроизношения.</a:t>
            </a:r>
          </a:p>
          <a:p>
            <a:pPr marL="0" indent="0">
              <a:spcBef>
                <a:spcPct val="0"/>
              </a:spcBef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7" name="Picture 3" descr="C:\Users\Пользователь\Desktop\готовлюсь\Семинар02_2020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4429132"/>
            <a:ext cx="1807179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85884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b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коммуникаций </a:t>
            </a:r>
            <a:b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1928802"/>
            <a:ext cx="4427984" cy="492919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Первичный контакт.</a:t>
            </a: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ситуация «комфорта»;</a:t>
            </a: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привлечение внимания (что интересно, определение поля интересов);</a:t>
            </a: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выбор механизмов поощрения и порицания.</a:t>
            </a:r>
            <a:endParaRPr lang="ru-RU" dirty="0"/>
          </a:p>
        </p:txBody>
      </p:sp>
      <p:pic>
        <p:nvPicPr>
          <p:cNvPr id="1026" name="Picture 2" descr="C:\Users\Мария\Desktop\5\P_20181225_1540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4362159"/>
            <a:ext cx="4286280" cy="2210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C:\Users\Мария\Desktop\5\P_20181225_1542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928802"/>
            <a:ext cx="4478470" cy="2519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Мария\Desktop\карти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 fontScale="90000"/>
          </a:bodyPr>
          <a:lstStyle/>
          <a:p>
            <a:b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Произвольные учебные навыки 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714356"/>
            <a:ext cx="4357686" cy="514353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3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выработка учебных стереотипов;</a:t>
            </a:r>
          </a:p>
          <a:p>
            <a:pPr>
              <a:buFont typeface="Wingdings" pitchFamily="2" charset="2"/>
              <a:buChar char="§"/>
            </a:pPr>
            <a:endParaRPr lang="ru-RU" sz="11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развитие умений пользоваться визуальной «подсказкой»;</a:t>
            </a:r>
          </a:p>
          <a:p>
            <a:pPr>
              <a:buFont typeface="Wingdings" pitchFamily="2" charset="2"/>
              <a:buChar char="§"/>
            </a:pPr>
            <a:endParaRPr lang="ru-RU" sz="11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чёткое визуальное определения всех этапов урока (занятия);</a:t>
            </a:r>
          </a:p>
          <a:p>
            <a:pPr>
              <a:buFont typeface="Wingdings" pitchFamily="2" charset="2"/>
              <a:buChar char="§"/>
            </a:pPr>
            <a:endParaRPr lang="ru-RU" sz="11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работа над опорными коммуникативными навыками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0" name="Picture 2" descr="C:\Users\Мария\Desktop\5\P_20181224_1346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4429132"/>
            <a:ext cx="428628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Мария\Desktop\5\P_20181227_0918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214422"/>
            <a:ext cx="428396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3858</TotalTime>
  <Words>1090</Words>
  <Application>Microsoft Office PowerPoint</Application>
  <PresentationFormat>Экран (4:3)</PresentationFormat>
  <Paragraphs>163</Paragraphs>
  <Slides>32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Times New Roman</vt:lpstr>
      <vt:lpstr>Wingdings</vt:lpstr>
      <vt:lpstr>Тема Office</vt:lpstr>
      <vt:lpstr>  «Система работы учителя- логопеда с учащимися с РАС в  условиях ресусного класса общеобразовательной школы» </vt:lpstr>
      <vt:lpstr>  АУТИЗМ  </vt:lpstr>
      <vt:lpstr>Отличительные особенности аутизма:</vt:lpstr>
      <vt:lpstr>Особенности произвольной деятельности детей с РАС :</vt:lpstr>
      <vt:lpstr>Специфические нарушения  речи детей с РАС :</vt:lpstr>
      <vt:lpstr>Направления работы учителя-логопеда с обучающимися  с РАС :</vt:lpstr>
      <vt:lpstr>Задачи учителя-логопеда  с учащимися 1 класса с РАС  </vt:lpstr>
      <vt:lpstr>  Развитие коммуникаций   </vt:lpstr>
      <vt:lpstr> Произвольные учебные навыки .</vt:lpstr>
      <vt:lpstr>Работа над альтернативной коммуникацией</vt:lpstr>
      <vt:lpstr>Обучение чтению.</vt:lpstr>
      <vt:lpstr>Аналитико-синтетическое чтение.</vt:lpstr>
      <vt:lpstr>Послоговое чтение.</vt:lpstr>
      <vt:lpstr>Развитие артикуляторного праксиса.</vt:lpstr>
      <vt:lpstr>Задачи учителя-логопеда  с учащимися 1 класса с РАС (пролонгация)  </vt:lpstr>
      <vt:lpstr>Формирование целенаправленного поведения в учебной ситуации:</vt:lpstr>
      <vt:lpstr>Осознанное чтение. Произвольность, целенаправленность внимания.</vt:lpstr>
      <vt:lpstr>Расширение и уточнение глагольного,  номинативного, атрибутивного словаря; словоизменение.</vt:lpstr>
      <vt:lpstr> Активизация неречевых процессов. </vt:lpstr>
      <vt:lpstr>Задачи учителя-логопеда  с учащимися 2 класса с РАС</vt:lpstr>
      <vt:lpstr>Особенности преодоления нарушений звукопроизношения с детьми с РАС</vt:lpstr>
      <vt:lpstr>Развитие языкового анализа и синтеза</vt:lpstr>
      <vt:lpstr>Формирование фразы, предложения. </vt:lpstr>
      <vt:lpstr>Задачи учителя-логопеда  с учащимися 3 класса с РАС</vt:lpstr>
      <vt:lpstr>Развитие практических навыков  морфологического словообразования</vt:lpstr>
      <vt:lpstr>Презентация PowerPoint</vt:lpstr>
      <vt:lpstr>Задачи учителя-логопеда  с учащимися 4 класса с РАС</vt:lpstr>
      <vt:lpstr>Развитие навыка интонирования, формирование понятия «ударение в слове»</vt:lpstr>
      <vt:lpstr>Презентация PowerPoint</vt:lpstr>
      <vt:lpstr>Развитие навыка программирования грамматически правильного  речевого высказывания</vt:lpstr>
      <vt:lpstr>Особенности взаимодействия с аутичными детьми. </vt:lpstr>
      <vt:lpstr>Правила эффективности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Ivy</cp:lastModifiedBy>
  <cp:revision>383</cp:revision>
  <dcterms:created xsi:type="dcterms:W3CDTF">2016-05-03T04:53:32Z</dcterms:created>
  <dcterms:modified xsi:type="dcterms:W3CDTF">2024-03-03T12:13:32Z</dcterms:modified>
</cp:coreProperties>
</file>