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84" r:id="rId4"/>
    <p:sldId id="285" r:id="rId5"/>
    <p:sldId id="286" r:id="rId6"/>
    <p:sldId id="279" r:id="rId7"/>
    <p:sldId id="280" r:id="rId8"/>
    <p:sldId id="263" r:id="rId9"/>
    <p:sldId id="268" r:id="rId10"/>
    <p:sldId id="270" r:id="rId11"/>
    <p:sldId id="272" r:id="rId12"/>
    <p:sldId id="273" r:id="rId13"/>
    <p:sldId id="274"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809" autoAdjust="0"/>
    <p:restoredTop sz="94660"/>
  </p:normalViewPr>
  <p:slideViewPr>
    <p:cSldViewPr>
      <p:cViewPr varScale="1">
        <p:scale>
          <a:sx n="84" d="100"/>
          <a:sy n="84" d="100"/>
        </p:scale>
        <p:origin x="-1392" y="-6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23.11.2024</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transition>
    <p:wedg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23.11.2024</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transition>
    <p:wedg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23.11.2024</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transition>
    <p:wedg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23.11.2024</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transition>
    <p:wedg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23.11.2024</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transition>
    <p:wedg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23.11.2024</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transition>
    <p:wedg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23.11.2024</a:t>
            </a:fld>
            <a:endParaRPr lang="ru-RU" dirty="0"/>
          </a:p>
        </p:txBody>
      </p:sp>
      <p:sp>
        <p:nvSpPr>
          <p:cNvPr id="8" name="Нижний колонтитул 7"/>
          <p:cNvSpPr>
            <a:spLocks noGrp="1"/>
          </p:cNvSpPr>
          <p:nvPr>
            <p:ph type="ftr" sz="quarter" idx="11"/>
          </p:nvPr>
        </p:nvSpPr>
        <p:spPr/>
        <p:txBody>
          <a:bodyPr/>
          <a:lstStyle/>
          <a:p>
            <a:endParaRPr lang="ru-RU" dirty="0"/>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transition>
    <p:wedg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23.11.2024</a:t>
            </a:fld>
            <a:endParaRPr lang="ru-RU" dirty="0"/>
          </a:p>
        </p:txBody>
      </p:sp>
      <p:sp>
        <p:nvSpPr>
          <p:cNvPr id="4" name="Нижний колонтитул 3"/>
          <p:cNvSpPr>
            <a:spLocks noGrp="1"/>
          </p:cNvSpPr>
          <p:nvPr>
            <p:ph type="ftr" sz="quarter" idx="11"/>
          </p:nvPr>
        </p:nvSpPr>
        <p:spPr/>
        <p:txBody>
          <a:bodyPr/>
          <a:lstStyle/>
          <a:p>
            <a:endParaRPr lang="ru-RU" dirty="0"/>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transition>
    <p:wedg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23.11.2024</a:t>
            </a:fld>
            <a:endParaRPr lang="ru-RU" dirty="0"/>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transition>
    <p:wedg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23.11.2024</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transition>
    <p:wedg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dirty="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23.11.2024</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transition>
    <p:wedg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23.11.2024</a:t>
            </a:fld>
            <a:endParaRPr lang="ru-RU" dirty="0"/>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dirty="0"/>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wedge/>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4.xml"/><Relationship Id="rId4" Type="http://schemas.openxmlformats.org/officeDocument/2006/relationships/image" Target="../media/image17.jpeg"/></Relationships>
</file>

<file path=ppt/slides/_rels/slide11.xml.rels><?xml version="1.0" encoding="UTF-8" standalone="yes"?>
<Relationships xmlns="http://schemas.openxmlformats.org/package/2006/relationships"><Relationship Id="rId8" Type="http://schemas.openxmlformats.org/officeDocument/2006/relationships/image" Target="../media/image24.jpeg"/><Relationship Id="rId3" Type="http://schemas.openxmlformats.org/officeDocument/2006/relationships/image" Target="../media/image19.jpeg"/><Relationship Id="rId7" Type="http://schemas.openxmlformats.org/officeDocument/2006/relationships/image" Target="../media/image23.jpeg"/><Relationship Id="rId2" Type="http://schemas.openxmlformats.org/officeDocument/2006/relationships/image" Target="../media/image18.jpeg"/><Relationship Id="rId1" Type="http://schemas.openxmlformats.org/officeDocument/2006/relationships/slideLayout" Target="../slideLayouts/slideLayout6.xml"/><Relationship Id="rId6" Type="http://schemas.openxmlformats.org/officeDocument/2006/relationships/image" Target="../media/image22.jpeg"/><Relationship Id="rId5" Type="http://schemas.openxmlformats.org/officeDocument/2006/relationships/image" Target="../media/image21.jpeg"/><Relationship Id="rId10" Type="http://schemas.openxmlformats.org/officeDocument/2006/relationships/image" Target="../media/image26.jpeg"/><Relationship Id="rId4" Type="http://schemas.openxmlformats.org/officeDocument/2006/relationships/image" Target="../media/image20.jpeg"/><Relationship Id="rId9" Type="http://schemas.openxmlformats.org/officeDocument/2006/relationships/image" Target="../media/image25.jpeg"/></Relationships>
</file>

<file path=ppt/slides/_rels/slide12.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6.xml"/><Relationship Id="rId4" Type="http://schemas.openxmlformats.org/officeDocument/2006/relationships/image" Target="../media/image29.jpeg"/></Relationships>
</file>

<file path=ppt/slides/_rels/slide13.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4.xml"/><Relationship Id="rId4" Type="http://schemas.openxmlformats.org/officeDocument/2006/relationships/image" Target="../media/image12.jpeg"/></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Мария\Desktop\рас картинки\11309527-colorful-puzzles-background-with-copy-space-vector-illustration.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Заголовок 1"/>
          <p:cNvSpPr>
            <a:spLocks noGrp="1"/>
          </p:cNvSpPr>
          <p:nvPr>
            <p:ph type="ctrTitle"/>
          </p:nvPr>
        </p:nvSpPr>
        <p:spPr>
          <a:xfrm>
            <a:off x="685800" y="1124744"/>
            <a:ext cx="7772400" cy="3096344"/>
          </a:xfrm>
        </p:spPr>
        <p:txBody>
          <a:bodyPr>
            <a:normAutofit fontScale="90000"/>
          </a:bodyPr>
          <a:lstStyle/>
          <a:p>
            <a:r>
              <a:rPr lang="ru-RU" b="1" dirty="0" smtClean="0">
                <a:solidFill>
                  <a:srgbClr val="FF0000"/>
                </a:solidFill>
                <a:latin typeface="Times New Roman" pitchFamily="18" charset="0"/>
                <a:cs typeface="Times New Roman" pitchFamily="18" charset="0"/>
              </a:rPr>
              <a:t>Использование методических разработок при реализации коррекционной работы учителя дефектолога и учителя-логопеда с учащимися с РАС.</a:t>
            </a:r>
            <a:endParaRPr lang="ru-RU" b="1" dirty="0">
              <a:solidFill>
                <a:srgbClr val="FF0000"/>
              </a:solidFill>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1371600" y="4221088"/>
            <a:ext cx="6400800" cy="1728192"/>
          </a:xfrm>
        </p:spPr>
        <p:txBody>
          <a:bodyPr/>
          <a:lstStyle/>
          <a:p>
            <a:r>
              <a:rPr lang="ru-RU" dirty="0" smtClean="0">
                <a:solidFill>
                  <a:schemeClr val="tx1">
                    <a:lumMod val="95000"/>
                    <a:lumOff val="5000"/>
                  </a:schemeClr>
                </a:solidFill>
                <a:latin typeface="Times New Roman" pitchFamily="18" charset="0"/>
                <a:cs typeface="Times New Roman" pitchFamily="18" charset="0"/>
              </a:rPr>
              <a:t>Подготовили учителя МБОУ «СШ № 28»: </a:t>
            </a:r>
            <a:r>
              <a:rPr lang="ru-RU" dirty="0" err="1" smtClean="0">
                <a:solidFill>
                  <a:schemeClr val="tx1">
                    <a:lumMod val="95000"/>
                    <a:lumOff val="5000"/>
                  </a:schemeClr>
                </a:solidFill>
                <a:latin typeface="Times New Roman" pitchFamily="18" charset="0"/>
                <a:cs typeface="Times New Roman" pitchFamily="18" charset="0"/>
              </a:rPr>
              <a:t>Жигулина</a:t>
            </a:r>
            <a:r>
              <a:rPr lang="ru-RU" dirty="0" smtClean="0">
                <a:solidFill>
                  <a:schemeClr val="tx1">
                    <a:lumMod val="95000"/>
                    <a:lumOff val="5000"/>
                  </a:schemeClr>
                </a:solidFill>
                <a:latin typeface="Times New Roman" pitchFamily="18" charset="0"/>
                <a:cs typeface="Times New Roman" pitchFamily="18" charset="0"/>
              </a:rPr>
              <a:t> И.В., </a:t>
            </a:r>
            <a:r>
              <a:rPr lang="ru-RU" dirty="0" err="1" smtClean="0">
                <a:solidFill>
                  <a:schemeClr val="tx1">
                    <a:lumMod val="95000"/>
                    <a:lumOff val="5000"/>
                  </a:schemeClr>
                </a:solidFill>
                <a:latin typeface="Times New Roman" pitchFamily="18" charset="0"/>
                <a:cs typeface="Times New Roman" pitchFamily="18" charset="0"/>
              </a:rPr>
              <a:t>Коселовская</a:t>
            </a:r>
            <a:r>
              <a:rPr lang="ru-RU" dirty="0" smtClean="0">
                <a:solidFill>
                  <a:schemeClr val="tx1">
                    <a:lumMod val="95000"/>
                    <a:lumOff val="5000"/>
                  </a:schemeClr>
                </a:solidFill>
                <a:latin typeface="Times New Roman" pitchFamily="18" charset="0"/>
                <a:cs typeface="Times New Roman" pitchFamily="18" charset="0"/>
              </a:rPr>
              <a:t> С.А</a:t>
            </a:r>
            <a:r>
              <a:rPr lang="ru-RU" dirty="0" smtClean="0">
                <a:solidFill>
                  <a:schemeClr val="tx1">
                    <a:lumMod val="95000"/>
                    <a:lumOff val="5000"/>
                  </a:schemeClr>
                </a:solidFill>
                <a:latin typeface="Times New Roman" pitchFamily="18" charset="0"/>
                <a:cs typeface="Times New Roman" pitchFamily="18" charset="0"/>
              </a:rPr>
              <a:t>.</a:t>
            </a:r>
            <a:endParaRPr lang="ru-RU" dirty="0">
              <a:solidFill>
                <a:schemeClr val="tx1">
                  <a:lumMod val="95000"/>
                  <a:lumOff val="5000"/>
                </a:schemeClr>
              </a:solidFill>
              <a:latin typeface="Times New Roman" pitchFamily="18" charset="0"/>
              <a:cs typeface="Times New Roman" pitchFamily="18" charset="0"/>
            </a:endParaRPr>
          </a:p>
        </p:txBody>
      </p:sp>
    </p:spTree>
  </p:cSld>
  <p:clrMapOvr>
    <a:masterClrMapping/>
  </p:clrMapOvr>
  <p:transition>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Прямоугольник 7"/>
          <p:cNvSpPr/>
          <p:nvPr/>
        </p:nvSpPr>
        <p:spPr>
          <a:xfrm>
            <a:off x="0" y="0"/>
            <a:ext cx="9144000" cy="6858000"/>
          </a:xfrm>
          <a:prstGeom prst="rect">
            <a:avLst/>
          </a:prstGeom>
          <a:solidFill>
            <a:schemeClr val="accent6">
              <a:lumMod val="20000"/>
              <a:lumOff val="80000"/>
            </a:schemeClr>
          </a:solidFill>
          <a:ln>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Заголовок 1"/>
          <p:cNvSpPr>
            <a:spLocks noGrp="1"/>
          </p:cNvSpPr>
          <p:nvPr>
            <p:ph type="title"/>
          </p:nvPr>
        </p:nvSpPr>
        <p:spPr>
          <a:xfrm>
            <a:off x="457200" y="0"/>
            <a:ext cx="8229600" cy="980728"/>
          </a:xfrm>
        </p:spPr>
        <p:txBody>
          <a:bodyPr>
            <a:normAutofit/>
          </a:bodyPr>
          <a:lstStyle/>
          <a:p>
            <a:r>
              <a:rPr lang="en-US" b="1" dirty="0" smtClean="0">
                <a:solidFill>
                  <a:srgbClr val="FF0000"/>
                </a:solidFill>
                <a:latin typeface="Times New Roman" pitchFamily="18" charset="0"/>
                <a:cs typeface="Times New Roman" pitchFamily="18" charset="0"/>
              </a:rPr>
              <a:t>IV</a:t>
            </a:r>
            <a:r>
              <a:rPr lang="ru-RU" b="1" dirty="0" smtClean="0">
                <a:solidFill>
                  <a:srgbClr val="FF0000"/>
                </a:solidFill>
                <a:latin typeface="Times New Roman" pitchFamily="18" charset="0"/>
                <a:cs typeface="Times New Roman" pitchFamily="18" charset="0"/>
              </a:rPr>
              <a:t> этап. Обучение чтению.</a:t>
            </a:r>
            <a:endParaRPr lang="ru-RU" b="1" dirty="0">
              <a:latin typeface="Times New Roman" pitchFamily="18" charset="0"/>
              <a:cs typeface="Times New Roman" pitchFamily="18" charset="0"/>
            </a:endParaRPr>
          </a:p>
        </p:txBody>
      </p:sp>
      <p:sp>
        <p:nvSpPr>
          <p:cNvPr id="3" name="Содержимое 2"/>
          <p:cNvSpPr>
            <a:spLocks noGrp="1"/>
          </p:cNvSpPr>
          <p:nvPr>
            <p:ph sz="half" idx="1"/>
          </p:nvPr>
        </p:nvSpPr>
        <p:spPr>
          <a:xfrm>
            <a:off x="0" y="764704"/>
            <a:ext cx="4139952" cy="5904656"/>
          </a:xfrm>
        </p:spPr>
        <p:txBody>
          <a:bodyPr>
            <a:normAutofit/>
          </a:bodyPr>
          <a:lstStyle/>
          <a:p>
            <a:pPr>
              <a:buNone/>
            </a:pPr>
            <a:endParaRPr lang="ru-RU" dirty="0" smtClean="0"/>
          </a:p>
          <a:p>
            <a:pPr>
              <a:buFont typeface="Wingdings" pitchFamily="2" charset="2"/>
              <a:buChar char="§"/>
            </a:pPr>
            <a:r>
              <a:rPr lang="ru-RU" sz="3000" dirty="0" smtClean="0">
                <a:latin typeface="Times New Roman" pitchFamily="18" charset="0"/>
                <a:cs typeface="Times New Roman" pitchFamily="18" charset="0"/>
              </a:rPr>
              <a:t>Имеются чёткие визуальные образы;</a:t>
            </a:r>
          </a:p>
          <a:p>
            <a:pPr>
              <a:buFont typeface="Wingdings" pitchFamily="2" charset="2"/>
              <a:buChar char="§"/>
            </a:pPr>
            <a:r>
              <a:rPr lang="ru-RU" sz="3000" smtClean="0">
                <a:latin typeface="Times New Roman" pitchFamily="18" charset="0"/>
                <a:cs typeface="Times New Roman" pitchFamily="18" charset="0"/>
              </a:rPr>
              <a:t>Грамотно </a:t>
            </a:r>
            <a:r>
              <a:rPr lang="ru-RU" sz="3000" dirty="0" smtClean="0">
                <a:latin typeface="Times New Roman" pitchFamily="18" charset="0"/>
                <a:cs typeface="Times New Roman" pitchFamily="18" charset="0"/>
              </a:rPr>
              <a:t>и легко для усвоения подобран речевой материал;</a:t>
            </a:r>
          </a:p>
          <a:p>
            <a:pPr>
              <a:buFont typeface="Wingdings" pitchFamily="2" charset="2"/>
              <a:buChar char="§"/>
            </a:pPr>
            <a:r>
              <a:rPr lang="ru-RU" sz="3000" dirty="0" smtClean="0">
                <a:latin typeface="Times New Roman" pitchFamily="18" charset="0"/>
                <a:cs typeface="Times New Roman" pitchFamily="18" charset="0"/>
              </a:rPr>
              <a:t>Имеются слоговые таблицы, которые предполагают различные комбинации работы над слогом.</a:t>
            </a:r>
          </a:p>
          <a:p>
            <a:pPr>
              <a:buFont typeface="Wingdings" pitchFamily="2" charset="2"/>
              <a:buChar char="§"/>
            </a:pPr>
            <a:endParaRPr lang="ru-RU" dirty="0">
              <a:latin typeface="Times New Roman" pitchFamily="18" charset="0"/>
              <a:cs typeface="Times New Roman" pitchFamily="18" charset="0"/>
            </a:endParaRPr>
          </a:p>
        </p:txBody>
      </p:sp>
      <p:pic>
        <p:nvPicPr>
          <p:cNvPr id="5" name="Picture 4" descr="C:\Users\Мария\Desktop\5\P_20181224_134559.jpg"/>
          <p:cNvPicPr>
            <a:picLocks noGrp="1" noChangeAspect="1" noChangeArrowheads="1"/>
          </p:cNvPicPr>
          <p:nvPr>
            <p:ph sz="half" idx="2"/>
          </p:nvPr>
        </p:nvPicPr>
        <p:blipFill>
          <a:blip r:embed="rId2" cstate="print"/>
          <a:srcRect/>
          <a:stretch>
            <a:fillRect/>
          </a:stretch>
        </p:blipFill>
        <p:spPr bwMode="auto">
          <a:xfrm>
            <a:off x="4355976" y="836712"/>
            <a:ext cx="2084078" cy="3240360"/>
          </a:xfrm>
          <a:prstGeom prst="rect">
            <a:avLst/>
          </a:prstGeom>
          <a:noFill/>
        </p:spPr>
      </p:pic>
      <p:pic>
        <p:nvPicPr>
          <p:cNvPr id="6" name="Picture 2" descr="C:\Users\Мария\Desktop\5\P_20181224_134624.jpg"/>
          <p:cNvPicPr>
            <a:picLocks noChangeAspect="1" noChangeArrowheads="1"/>
          </p:cNvPicPr>
          <p:nvPr/>
        </p:nvPicPr>
        <p:blipFill>
          <a:blip r:embed="rId3" cstate="print"/>
          <a:srcRect/>
          <a:stretch>
            <a:fillRect/>
          </a:stretch>
        </p:blipFill>
        <p:spPr bwMode="auto">
          <a:xfrm>
            <a:off x="6660232" y="836712"/>
            <a:ext cx="2101656" cy="3240360"/>
          </a:xfrm>
          <a:prstGeom prst="rect">
            <a:avLst/>
          </a:prstGeom>
          <a:noFill/>
        </p:spPr>
      </p:pic>
      <p:pic>
        <p:nvPicPr>
          <p:cNvPr id="7" name="Picture 2" descr="C:\Users\Мария\Desktop\5\P_20190101_213526.jpg"/>
          <p:cNvPicPr>
            <a:picLocks noGrp="1" noChangeAspect="1" noChangeArrowheads="1"/>
          </p:cNvPicPr>
          <p:nvPr/>
        </p:nvPicPr>
        <p:blipFill>
          <a:blip r:embed="rId4" cstate="print"/>
          <a:srcRect/>
          <a:stretch>
            <a:fillRect/>
          </a:stretch>
        </p:blipFill>
        <p:spPr bwMode="auto">
          <a:xfrm>
            <a:off x="4499992" y="4077072"/>
            <a:ext cx="4249043" cy="2551726"/>
          </a:xfrm>
          <a:prstGeom prst="rect">
            <a:avLst/>
          </a:prstGeom>
          <a:noFill/>
        </p:spPr>
      </p:pic>
    </p:spTree>
  </p:cSld>
  <p:clrMapOvr>
    <a:masterClrMapping/>
  </p:clrMapOvr>
  <p:transition>
    <p:wedg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Прямоугольник 12"/>
          <p:cNvSpPr/>
          <p:nvPr/>
        </p:nvSpPr>
        <p:spPr>
          <a:xfrm>
            <a:off x="0" y="0"/>
            <a:ext cx="9144000" cy="6858000"/>
          </a:xfrm>
          <a:prstGeom prst="rect">
            <a:avLst/>
          </a:prstGeom>
          <a:solidFill>
            <a:schemeClr val="accent6">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Заголовок 1"/>
          <p:cNvSpPr>
            <a:spLocks noGrp="1"/>
          </p:cNvSpPr>
          <p:nvPr>
            <p:ph type="title"/>
          </p:nvPr>
        </p:nvSpPr>
        <p:spPr/>
        <p:txBody>
          <a:bodyPr>
            <a:normAutofit fontScale="90000"/>
          </a:bodyPr>
          <a:lstStyle/>
          <a:p>
            <a:r>
              <a:rPr lang="ru-RU" b="1" dirty="0" smtClean="0">
                <a:solidFill>
                  <a:srgbClr val="FF0000"/>
                </a:solidFill>
                <a:latin typeface="Times New Roman" pitchFamily="18" charset="0"/>
                <a:cs typeface="Times New Roman" pitchFamily="18" charset="0"/>
              </a:rPr>
              <a:t>Наглядный материал по методике Л.Г.Нуриевой</a:t>
            </a:r>
            <a:endParaRPr lang="ru-RU" b="1" dirty="0">
              <a:solidFill>
                <a:srgbClr val="FF0000"/>
              </a:solidFill>
              <a:latin typeface="Times New Roman" pitchFamily="18" charset="0"/>
              <a:cs typeface="Times New Roman" pitchFamily="18" charset="0"/>
            </a:endParaRPr>
          </a:p>
        </p:txBody>
      </p:sp>
      <p:pic>
        <p:nvPicPr>
          <p:cNvPr id="5122" name="Picture 2" descr="C:\Users\Мария\Desktop\картин\Рисунок (2).jpg"/>
          <p:cNvPicPr>
            <a:picLocks noChangeAspect="1" noChangeArrowheads="1"/>
          </p:cNvPicPr>
          <p:nvPr/>
        </p:nvPicPr>
        <p:blipFill>
          <a:blip r:embed="rId2" cstate="print"/>
          <a:srcRect/>
          <a:stretch>
            <a:fillRect/>
          </a:stretch>
        </p:blipFill>
        <p:spPr bwMode="auto">
          <a:xfrm rot="19791974">
            <a:off x="1085822" y="1593453"/>
            <a:ext cx="2276029" cy="3649612"/>
          </a:xfrm>
          <a:prstGeom prst="rect">
            <a:avLst/>
          </a:prstGeom>
          <a:noFill/>
        </p:spPr>
      </p:pic>
      <p:pic>
        <p:nvPicPr>
          <p:cNvPr id="5123" name="Picture 3" descr="C:\Users\Мария\Desktop\картин\Рисунок (3).jpg"/>
          <p:cNvPicPr>
            <a:picLocks noChangeAspect="1" noChangeArrowheads="1"/>
          </p:cNvPicPr>
          <p:nvPr/>
        </p:nvPicPr>
        <p:blipFill>
          <a:blip r:embed="rId3" cstate="print"/>
          <a:srcRect/>
          <a:stretch>
            <a:fillRect/>
          </a:stretch>
        </p:blipFill>
        <p:spPr bwMode="auto">
          <a:xfrm rot="1877625">
            <a:off x="5441419" y="1920408"/>
            <a:ext cx="2368159" cy="3456384"/>
          </a:xfrm>
          <a:prstGeom prst="rect">
            <a:avLst/>
          </a:prstGeom>
          <a:noFill/>
        </p:spPr>
      </p:pic>
      <p:pic>
        <p:nvPicPr>
          <p:cNvPr id="5126" name="Picture 6" descr="C:\Users\Мария\Desktop\картин\Рисунок (6).jpg"/>
          <p:cNvPicPr>
            <a:picLocks noChangeAspect="1" noChangeArrowheads="1"/>
          </p:cNvPicPr>
          <p:nvPr/>
        </p:nvPicPr>
        <p:blipFill>
          <a:blip r:embed="rId4" cstate="print"/>
          <a:srcRect/>
          <a:stretch>
            <a:fillRect/>
          </a:stretch>
        </p:blipFill>
        <p:spPr bwMode="auto">
          <a:xfrm>
            <a:off x="3832263" y="1846099"/>
            <a:ext cx="2392933" cy="3497742"/>
          </a:xfrm>
          <a:prstGeom prst="rect">
            <a:avLst/>
          </a:prstGeom>
          <a:noFill/>
        </p:spPr>
      </p:pic>
      <p:pic>
        <p:nvPicPr>
          <p:cNvPr id="5124" name="Picture 4" descr="C:\Users\Мария\Desktop\картин\Рисунок (4).jpg"/>
          <p:cNvPicPr>
            <a:picLocks noChangeAspect="1" noChangeArrowheads="1"/>
          </p:cNvPicPr>
          <p:nvPr/>
        </p:nvPicPr>
        <p:blipFill>
          <a:blip r:embed="rId5" cstate="print"/>
          <a:srcRect/>
          <a:stretch>
            <a:fillRect/>
          </a:stretch>
        </p:blipFill>
        <p:spPr bwMode="auto">
          <a:xfrm rot="20067560">
            <a:off x="1098167" y="1749031"/>
            <a:ext cx="2343188" cy="3456384"/>
          </a:xfrm>
          <a:prstGeom prst="rect">
            <a:avLst/>
          </a:prstGeom>
          <a:noFill/>
        </p:spPr>
      </p:pic>
      <p:pic>
        <p:nvPicPr>
          <p:cNvPr id="5128" name="Picture 8" descr="C:\Users\Мария\Desktop\картин\Рисунок (8).jpg"/>
          <p:cNvPicPr>
            <a:picLocks noChangeAspect="1" noChangeArrowheads="1"/>
          </p:cNvPicPr>
          <p:nvPr/>
        </p:nvPicPr>
        <p:blipFill>
          <a:blip r:embed="rId6" cstate="print"/>
          <a:srcRect/>
          <a:stretch>
            <a:fillRect/>
          </a:stretch>
        </p:blipFill>
        <p:spPr bwMode="auto">
          <a:xfrm rot="1681178">
            <a:off x="5517800" y="1460704"/>
            <a:ext cx="2678855" cy="3775322"/>
          </a:xfrm>
          <a:prstGeom prst="rect">
            <a:avLst/>
          </a:prstGeom>
          <a:noFill/>
        </p:spPr>
      </p:pic>
      <p:pic>
        <p:nvPicPr>
          <p:cNvPr id="5127" name="Picture 7" descr="C:\Users\Мария\Desktop\картин\Рисунок (7).jpg"/>
          <p:cNvPicPr>
            <a:picLocks noChangeAspect="1" noChangeArrowheads="1"/>
          </p:cNvPicPr>
          <p:nvPr/>
        </p:nvPicPr>
        <p:blipFill>
          <a:blip r:embed="rId7" cstate="print"/>
          <a:srcRect/>
          <a:stretch>
            <a:fillRect/>
          </a:stretch>
        </p:blipFill>
        <p:spPr bwMode="auto">
          <a:xfrm>
            <a:off x="3275856" y="1556792"/>
            <a:ext cx="2957883" cy="4345821"/>
          </a:xfrm>
          <a:prstGeom prst="rect">
            <a:avLst/>
          </a:prstGeom>
          <a:noFill/>
        </p:spPr>
      </p:pic>
      <p:pic>
        <p:nvPicPr>
          <p:cNvPr id="5125" name="Picture 5" descr="C:\Users\Мария\Desktop\картин\Рисунок (5).jpg"/>
          <p:cNvPicPr>
            <a:picLocks noChangeAspect="1" noChangeArrowheads="1"/>
          </p:cNvPicPr>
          <p:nvPr/>
        </p:nvPicPr>
        <p:blipFill>
          <a:blip r:embed="rId8" cstate="print"/>
          <a:srcRect/>
          <a:stretch>
            <a:fillRect/>
          </a:stretch>
        </p:blipFill>
        <p:spPr bwMode="auto">
          <a:xfrm rot="1109377">
            <a:off x="5203637" y="1793414"/>
            <a:ext cx="3131840" cy="4493183"/>
          </a:xfrm>
          <a:prstGeom prst="rect">
            <a:avLst/>
          </a:prstGeom>
          <a:noFill/>
        </p:spPr>
      </p:pic>
      <p:pic>
        <p:nvPicPr>
          <p:cNvPr id="5129" name="Picture 9" descr="C:\Users\Мария\Desktop\картин\Рисунок.jpg"/>
          <p:cNvPicPr>
            <a:picLocks noChangeAspect="1" noChangeArrowheads="1"/>
          </p:cNvPicPr>
          <p:nvPr/>
        </p:nvPicPr>
        <p:blipFill>
          <a:blip r:embed="rId9" cstate="print"/>
          <a:srcRect/>
          <a:stretch>
            <a:fillRect/>
          </a:stretch>
        </p:blipFill>
        <p:spPr bwMode="auto">
          <a:xfrm rot="20363724">
            <a:off x="767955" y="1586541"/>
            <a:ext cx="2974102" cy="4905024"/>
          </a:xfrm>
          <a:prstGeom prst="rect">
            <a:avLst/>
          </a:prstGeom>
          <a:noFill/>
        </p:spPr>
      </p:pic>
      <p:pic>
        <p:nvPicPr>
          <p:cNvPr id="12" name="Picture 4" descr="C:\Users\Мария\Desktop\картин\книга3.jpg"/>
          <p:cNvPicPr>
            <a:picLocks noChangeAspect="1" noChangeArrowheads="1"/>
          </p:cNvPicPr>
          <p:nvPr/>
        </p:nvPicPr>
        <p:blipFill>
          <a:blip r:embed="rId10" cstate="print"/>
          <a:srcRect/>
          <a:stretch>
            <a:fillRect/>
          </a:stretch>
        </p:blipFill>
        <p:spPr bwMode="auto">
          <a:xfrm>
            <a:off x="3131840" y="1484784"/>
            <a:ext cx="3121632" cy="4408984"/>
          </a:xfrm>
          <a:prstGeom prst="rect">
            <a:avLst/>
          </a:prstGeom>
          <a:noFill/>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122"/>
                                        </p:tgtEl>
                                        <p:attrNameLst>
                                          <p:attrName>style.visibility</p:attrName>
                                        </p:attrNameLst>
                                      </p:cBhvr>
                                      <p:to>
                                        <p:strVal val="visible"/>
                                      </p:to>
                                    </p:set>
                                    <p:anim calcmode="lin" valueType="num">
                                      <p:cBhvr additive="base">
                                        <p:cTn id="7" dur="500" fill="hold"/>
                                        <p:tgtEl>
                                          <p:spTgt spid="5122"/>
                                        </p:tgtEl>
                                        <p:attrNameLst>
                                          <p:attrName>ppt_x</p:attrName>
                                        </p:attrNameLst>
                                      </p:cBhvr>
                                      <p:tavLst>
                                        <p:tav tm="0">
                                          <p:val>
                                            <p:strVal val="#ppt_x"/>
                                          </p:val>
                                        </p:tav>
                                        <p:tav tm="100000">
                                          <p:val>
                                            <p:strVal val="#ppt_x"/>
                                          </p:val>
                                        </p:tav>
                                      </p:tavLst>
                                    </p:anim>
                                    <p:anim calcmode="lin" valueType="num">
                                      <p:cBhvr additive="base">
                                        <p:cTn id="8" dur="500" fill="hold"/>
                                        <p:tgtEl>
                                          <p:spTgt spid="512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123"/>
                                        </p:tgtEl>
                                        <p:attrNameLst>
                                          <p:attrName>style.visibility</p:attrName>
                                        </p:attrNameLst>
                                      </p:cBhvr>
                                      <p:to>
                                        <p:strVal val="visible"/>
                                      </p:to>
                                    </p:set>
                                    <p:anim calcmode="lin" valueType="num">
                                      <p:cBhvr additive="base">
                                        <p:cTn id="13" dur="500" fill="hold"/>
                                        <p:tgtEl>
                                          <p:spTgt spid="5123"/>
                                        </p:tgtEl>
                                        <p:attrNameLst>
                                          <p:attrName>ppt_x</p:attrName>
                                        </p:attrNameLst>
                                      </p:cBhvr>
                                      <p:tavLst>
                                        <p:tav tm="0">
                                          <p:val>
                                            <p:strVal val="#ppt_x"/>
                                          </p:val>
                                        </p:tav>
                                        <p:tav tm="100000">
                                          <p:val>
                                            <p:strVal val="#ppt_x"/>
                                          </p:val>
                                        </p:tav>
                                      </p:tavLst>
                                    </p:anim>
                                    <p:anim calcmode="lin" valueType="num">
                                      <p:cBhvr additive="base">
                                        <p:cTn id="14" dur="500" fill="hold"/>
                                        <p:tgtEl>
                                          <p:spTgt spid="512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126"/>
                                        </p:tgtEl>
                                        <p:attrNameLst>
                                          <p:attrName>style.visibility</p:attrName>
                                        </p:attrNameLst>
                                      </p:cBhvr>
                                      <p:to>
                                        <p:strVal val="visible"/>
                                      </p:to>
                                    </p:set>
                                    <p:anim calcmode="lin" valueType="num">
                                      <p:cBhvr additive="base">
                                        <p:cTn id="19" dur="500" fill="hold"/>
                                        <p:tgtEl>
                                          <p:spTgt spid="5126"/>
                                        </p:tgtEl>
                                        <p:attrNameLst>
                                          <p:attrName>ppt_x</p:attrName>
                                        </p:attrNameLst>
                                      </p:cBhvr>
                                      <p:tavLst>
                                        <p:tav tm="0">
                                          <p:val>
                                            <p:strVal val="#ppt_x"/>
                                          </p:val>
                                        </p:tav>
                                        <p:tav tm="100000">
                                          <p:val>
                                            <p:strVal val="#ppt_x"/>
                                          </p:val>
                                        </p:tav>
                                      </p:tavLst>
                                    </p:anim>
                                    <p:anim calcmode="lin" valueType="num">
                                      <p:cBhvr additive="base">
                                        <p:cTn id="20" dur="500" fill="hold"/>
                                        <p:tgtEl>
                                          <p:spTgt spid="512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5124"/>
                                        </p:tgtEl>
                                        <p:attrNameLst>
                                          <p:attrName>style.visibility</p:attrName>
                                        </p:attrNameLst>
                                      </p:cBhvr>
                                      <p:to>
                                        <p:strVal val="visible"/>
                                      </p:to>
                                    </p:set>
                                    <p:anim calcmode="lin" valueType="num">
                                      <p:cBhvr additive="base">
                                        <p:cTn id="25" dur="500" fill="hold"/>
                                        <p:tgtEl>
                                          <p:spTgt spid="5124"/>
                                        </p:tgtEl>
                                        <p:attrNameLst>
                                          <p:attrName>ppt_x</p:attrName>
                                        </p:attrNameLst>
                                      </p:cBhvr>
                                      <p:tavLst>
                                        <p:tav tm="0">
                                          <p:val>
                                            <p:strVal val="#ppt_x"/>
                                          </p:val>
                                        </p:tav>
                                        <p:tav tm="100000">
                                          <p:val>
                                            <p:strVal val="#ppt_x"/>
                                          </p:val>
                                        </p:tav>
                                      </p:tavLst>
                                    </p:anim>
                                    <p:anim calcmode="lin" valueType="num">
                                      <p:cBhvr additive="base">
                                        <p:cTn id="26" dur="500" fill="hold"/>
                                        <p:tgtEl>
                                          <p:spTgt spid="5124"/>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5128"/>
                                        </p:tgtEl>
                                        <p:attrNameLst>
                                          <p:attrName>style.visibility</p:attrName>
                                        </p:attrNameLst>
                                      </p:cBhvr>
                                      <p:to>
                                        <p:strVal val="visible"/>
                                      </p:to>
                                    </p:set>
                                    <p:anim calcmode="lin" valueType="num">
                                      <p:cBhvr additive="base">
                                        <p:cTn id="31" dur="500" fill="hold"/>
                                        <p:tgtEl>
                                          <p:spTgt spid="5128"/>
                                        </p:tgtEl>
                                        <p:attrNameLst>
                                          <p:attrName>ppt_x</p:attrName>
                                        </p:attrNameLst>
                                      </p:cBhvr>
                                      <p:tavLst>
                                        <p:tav tm="0">
                                          <p:val>
                                            <p:strVal val="#ppt_x"/>
                                          </p:val>
                                        </p:tav>
                                        <p:tav tm="100000">
                                          <p:val>
                                            <p:strVal val="#ppt_x"/>
                                          </p:val>
                                        </p:tav>
                                      </p:tavLst>
                                    </p:anim>
                                    <p:anim calcmode="lin" valueType="num">
                                      <p:cBhvr additive="base">
                                        <p:cTn id="32" dur="500" fill="hold"/>
                                        <p:tgtEl>
                                          <p:spTgt spid="5128"/>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5127"/>
                                        </p:tgtEl>
                                        <p:attrNameLst>
                                          <p:attrName>style.visibility</p:attrName>
                                        </p:attrNameLst>
                                      </p:cBhvr>
                                      <p:to>
                                        <p:strVal val="visible"/>
                                      </p:to>
                                    </p:set>
                                    <p:anim calcmode="lin" valueType="num">
                                      <p:cBhvr additive="base">
                                        <p:cTn id="37" dur="500" fill="hold"/>
                                        <p:tgtEl>
                                          <p:spTgt spid="5127"/>
                                        </p:tgtEl>
                                        <p:attrNameLst>
                                          <p:attrName>ppt_x</p:attrName>
                                        </p:attrNameLst>
                                      </p:cBhvr>
                                      <p:tavLst>
                                        <p:tav tm="0">
                                          <p:val>
                                            <p:strVal val="#ppt_x"/>
                                          </p:val>
                                        </p:tav>
                                        <p:tav tm="100000">
                                          <p:val>
                                            <p:strVal val="#ppt_x"/>
                                          </p:val>
                                        </p:tav>
                                      </p:tavLst>
                                    </p:anim>
                                    <p:anim calcmode="lin" valueType="num">
                                      <p:cBhvr additive="base">
                                        <p:cTn id="38" dur="500" fill="hold"/>
                                        <p:tgtEl>
                                          <p:spTgt spid="5127"/>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5125"/>
                                        </p:tgtEl>
                                        <p:attrNameLst>
                                          <p:attrName>style.visibility</p:attrName>
                                        </p:attrNameLst>
                                      </p:cBhvr>
                                      <p:to>
                                        <p:strVal val="visible"/>
                                      </p:to>
                                    </p:set>
                                    <p:anim calcmode="lin" valueType="num">
                                      <p:cBhvr additive="base">
                                        <p:cTn id="43" dur="500" fill="hold"/>
                                        <p:tgtEl>
                                          <p:spTgt spid="5125"/>
                                        </p:tgtEl>
                                        <p:attrNameLst>
                                          <p:attrName>ppt_x</p:attrName>
                                        </p:attrNameLst>
                                      </p:cBhvr>
                                      <p:tavLst>
                                        <p:tav tm="0">
                                          <p:val>
                                            <p:strVal val="#ppt_x"/>
                                          </p:val>
                                        </p:tav>
                                        <p:tav tm="100000">
                                          <p:val>
                                            <p:strVal val="#ppt_x"/>
                                          </p:val>
                                        </p:tav>
                                      </p:tavLst>
                                    </p:anim>
                                    <p:anim calcmode="lin" valueType="num">
                                      <p:cBhvr additive="base">
                                        <p:cTn id="44" dur="500" fill="hold"/>
                                        <p:tgtEl>
                                          <p:spTgt spid="5125"/>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5129"/>
                                        </p:tgtEl>
                                        <p:attrNameLst>
                                          <p:attrName>style.visibility</p:attrName>
                                        </p:attrNameLst>
                                      </p:cBhvr>
                                      <p:to>
                                        <p:strVal val="visible"/>
                                      </p:to>
                                    </p:set>
                                    <p:anim calcmode="lin" valueType="num">
                                      <p:cBhvr additive="base">
                                        <p:cTn id="49" dur="500" fill="hold"/>
                                        <p:tgtEl>
                                          <p:spTgt spid="5129"/>
                                        </p:tgtEl>
                                        <p:attrNameLst>
                                          <p:attrName>ppt_x</p:attrName>
                                        </p:attrNameLst>
                                      </p:cBhvr>
                                      <p:tavLst>
                                        <p:tav tm="0">
                                          <p:val>
                                            <p:strVal val="#ppt_x"/>
                                          </p:val>
                                        </p:tav>
                                        <p:tav tm="100000">
                                          <p:val>
                                            <p:strVal val="#ppt_x"/>
                                          </p:val>
                                        </p:tav>
                                      </p:tavLst>
                                    </p:anim>
                                    <p:anim calcmode="lin" valueType="num">
                                      <p:cBhvr additive="base">
                                        <p:cTn id="50" dur="500" fill="hold"/>
                                        <p:tgtEl>
                                          <p:spTgt spid="5129"/>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12"/>
                                        </p:tgtEl>
                                        <p:attrNameLst>
                                          <p:attrName>style.visibility</p:attrName>
                                        </p:attrNameLst>
                                      </p:cBhvr>
                                      <p:to>
                                        <p:strVal val="visible"/>
                                      </p:to>
                                    </p:set>
                                    <p:anim calcmode="lin" valueType="num">
                                      <p:cBhvr additive="base">
                                        <p:cTn id="55" dur="500" fill="hold"/>
                                        <p:tgtEl>
                                          <p:spTgt spid="12"/>
                                        </p:tgtEl>
                                        <p:attrNameLst>
                                          <p:attrName>ppt_x</p:attrName>
                                        </p:attrNameLst>
                                      </p:cBhvr>
                                      <p:tavLst>
                                        <p:tav tm="0">
                                          <p:val>
                                            <p:strVal val="#ppt_x"/>
                                          </p:val>
                                        </p:tav>
                                        <p:tav tm="100000">
                                          <p:val>
                                            <p:strVal val="#ppt_x"/>
                                          </p:val>
                                        </p:tav>
                                      </p:tavLst>
                                    </p:anim>
                                    <p:anim calcmode="lin" valueType="num">
                                      <p:cBhvr additive="base">
                                        <p:cTn id="56"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Прямоугольник 7"/>
          <p:cNvSpPr/>
          <p:nvPr/>
        </p:nvSpPr>
        <p:spPr>
          <a:xfrm>
            <a:off x="0" y="0"/>
            <a:ext cx="9144000" cy="6858000"/>
          </a:xfrm>
          <a:prstGeom prst="rect">
            <a:avLst/>
          </a:prstGeom>
          <a:solidFill>
            <a:schemeClr val="accent6">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Заголовок 1"/>
          <p:cNvSpPr>
            <a:spLocks noGrp="1"/>
          </p:cNvSpPr>
          <p:nvPr>
            <p:ph type="title"/>
          </p:nvPr>
        </p:nvSpPr>
        <p:spPr>
          <a:xfrm>
            <a:off x="2627784" y="274638"/>
            <a:ext cx="3960440" cy="1930226"/>
          </a:xfrm>
        </p:spPr>
        <p:txBody>
          <a:bodyPr>
            <a:normAutofit/>
          </a:bodyPr>
          <a:lstStyle/>
          <a:p>
            <a:r>
              <a:rPr lang="ru-RU" sz="2800" b="1" dirty="0" smtClean="0">
                <a:solidFill>
                  <a:schemeClr val="tx2">
                    <a:lumMod val="50000"/>
                  </a:schemeClr>
                </a:solidFill>
                <a:latin typeface="Times New Roman" pitchFamily="18" charset="0"/>
                <a:cs typeface="Times New Roman" pitchFamily="18" charset="0"/>
              </a:rPr>
              <a:t>Наглядный материал по методике В.С.Сандрикова</a:t>
            </a:r>
            <a:endParaRPr lang="ru-RU" sz="2800" b="1" dirty="0">
              <a:solidFill>
                <a:schemeClr val="tx2">
                  <a:lumMod val="50000"/>
                </a:schemeClr>
              </a:solidFill>
              <a:latin typeface="Times New Roman" pitchFamily="18" charset="0"/>
              <a:cs typeface="Times New Roman" pitchFamily="18" charset="0"/>
            </a:endParaRPr>
          </a:p>
        </p:txBody>
      </p:sp>
      <p:pic>
        <p:nvPicPr>
          <p:cNvPr id="1027" name="Picture 3" descr="C:\Users\Мария\Desktop\рас картинки\P_20190309_170246.jpg"/>
          <p:cNvPicPr>
            <a:picLocks noChangeAspect="1" noChangeArrowheads="1"/>
          </p:cNvPicPr>
          <p:nvPr/>
        </p:nvPicPr>
        <p:blipFill>
          <a:blip r:embed="rId2" cstate="print"/>
          <a:srcRect/>
          <a:stretch>
            <a:fillRect/>
          </a:stretch>
        </p:blipFill>
        <p:spPr bwMode="auto">
          <a:xfrm>
            <a:off x="3275856" y="2420888"/>
            <a:ext cx="2696075" cy="4245289"/>
          </a:xfrm>
          <a:prstGeom prst="rect">
            <a:avLst/>
          </a:prstGeom>
          <a:noFill/>
        </p:spPr>
      </p:pic>
      <p:pic>
        <p:nvPicPr>
          <p:cNvPr id="3" name="Picture 2" descr="C:\Users\Мария\Desktop\рас картинки\P_20190309_171406.jpg"/>
          <p:cNvPicPr>
            <a:picLocks noChangeAspect="1" noChangeArrowheads="1"/>
          </p:cNvPicPr>
          <p:nvPr/>
        </p:nvPicPr>
        <p:blipFill>
          <a:blip r:embed="rId3" cstate="print"/>
          <a:srcRect/>
          <a:stretch>
            <a:fillRect/>
          </a:stretch>
        </p:blipFill>
        <p:spPr bwMode="auto">
          <a:xfrm>
            <a:off x="6444208" y="188640"/>
            <a:ext cx="2447058" cy="6436096"/>
          </a:xfrm>
          <a:prstGeom prst="rect">
            <a:avLst/>
          </a:prstGeom>
          <a:noFill/>
        </p:spPr>
      </p:pic>
      <p:pic>
        <p:nvPicPr>
          <p:cNvPr id="1026" name="Picture 2" descr="C:\Users\Мария\Desktop\рас картинки\P_20190309_171336.jpg"/>
          <p:cNvPicPr>
            <a:picLocks noChangeAspect="1" noChangeArrowheads="1"/>
          </p:cNvPicPr>
          <p:nvPr/>
        </p:nvPicPr>
        <p:blipFill>
          <a:blip r:embed="rId4" cstate="print"/>
          <a:srcRect/>
          <a:stretch>
            <a:fillRect/>
          </a:stretch>
        </p:blipFill>
        <p:spPr bwMode="auto">
          <a:xfrm>
            <a:off x="251520" y="188640"/>
            <a:ext cx="2447875" cy="6408712"/>
          </a:xfrm>
          <a:prstGeom prst="rect">
            <a:avLst/>
          </a:prstGeom>
          <a:noFill/>
        </p:spPr>
      </p:pic>
    </p:spTree>
  </p:cSld>
  <p:clrMapOvr>
    <a:masterClrMapping/>
  </p:clrMapOvr>
  <p:transition>
    <p:wedg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Мария\Desktop\рас картинки\d30e59488a34cefd9bf91706c7a9d881.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a:xfrm>
            <a:off x="0" y="0"/>
            <a:ext cx="9144000" cy="1556792"/>
          </a:xfrm>
        </p:spPr>
        <p:txBody>
          <a:bodyPr>
            <a:normAutofit/>
          </a:bodyPr>
          <a:lstStyle/>
          <a:p>
            <a:r>
              <a:rPr lang="ru-RU" sz="2800" b="1" dirty="0" smtClean="0">
                <a:solidFill>
                  <a:srgbClr val="FF0000"/>
                </a:solidFill>
                <a:latin typeface="Times New Roman" pitchFamily="18" charset="0"/>
                <a:cs typeface="Times New Roman" pitchFamily="18" charset="0"/>
              </a:rPr>
              <a:t>ТВОРЧЕСКИХ УСПЕХОВ И ТЕРПЕНИЯ!</a:t>
            </a:r>
            <a:endParaRPr lang="ru-RU" sz="2800" b="1" dirty="0">
              <a:solidFill>
                <a:srgbClr val="FF0000"/>
              </a:solidFill>
              <a:latin typeface="Times New Roman" pitchFamily="18" charset="0"/>
              <a:cs typeface="Times New Roman" pitchFamily="18" charset="0"/>
            </a:endParaRPr>
          </a:p>
        </p:txBody>
      </p:sp>
      <p:pic>
        <p:nvPicPr>
          <p:cNvPr id="4" name="Picture 4" descr="C:\Users\user\Desktop\фото и видео РК\IMG-20190205-WA0008.jpg"/>
          <p:cNvPicPr>
            <a:picLocks noChangeAspect="1" noChangeArrowheads="1"/>
          </p:cNvPicPr>
          <p:nvPr/>
        </p:nvPicPr>
        <p:blipFill>
          <a:blip r:embed="rId3" cstate="print"/>
          <a:srcRect/>
          <a:stretch>
            <a:fillRect/>
          </a:stretch>
        </p:blipFill>
        <p:spPr bwMode="auto">
          <a:xfrm>
            <a:off x="2771800" y="1340768"/>
            <a:ext cx="3888432" cy="3159351"/>
          </a:xfrm>
          <a:prstGeom prst="rect">
            <a:avLst/>
          </a:prstGeom>
          <a:noFill/>
        </p:spPr>
      </p:pic>
    </p:spTree>
  </p:cSld>
  <p:clrMapOvr>
    <a:masterClrMapping/>
  </p:clrMapOvr>
  <p:transition>
    <p:wedg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0" y="0"/>
            <a:ext cx="9144000" cy="6858000"/>
          </a:xfrm>
          <a:prstGeom prst="rect">
            <a:avLst/>
          </a:prstGeom>
          <a:solidFill>
            <a:schemeClr val="accent6">
              <a:lumMod val="20000"/>
              <a:lumOff val="80000"/>
            </a:schemeClr>
          </a:solidFill>
          <a:ln>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Заголовок 1"/>
          <p:cNvSpPr>
            <a:spLocks noGrp="1"/>
          </p:cNvSpPr>
          <p:nvPr>
            <p:ph type="title"/>
          </p:nvPr>
        </p:nvSpPr>
        <p:spPr>
          <a:xfrm>
            <a:off x="457200" y="260648"/>
            <a:ext cx="8229600" cy="576064"/>
          </a:xfrm>
        </p:spPr>
        <p:txBody>
          <a:bodyPr>
            <a:normAutofit fontScale="90000"/>
          </a:bodyPr>
          <a:lstStyle/>
          <a:p>
            <a:r>
              <a:rPr lang="ru-RU" b="1" dirty="0" smtClean="0">
                <a:solidFill>
                  <a:srgbClr val="FF0000"/>
                </a:solidFill>
                <a:latin typeface="Times New Roman" pitchFamily="18" charset="0"/>
                <a:cs typeface="Times New Roman" pitchFamily="18" charset="0"/>
              </a:rPr>
              <a:t>Анкета для учителей</a:t>
            </a:r>
            <a:r>
              <a:rPr lang="ru-RU" dirty="0" smtClean="0">
                <a:solidFill>
                  <a:srgbClr val="FF0000"/>
                </a:solidFill>
                <a:latin typeface="Times New Roman" pitchFamily="18" charset="0"/>
                <a:cs typeface="Times New Roman" pitchFamily="18" charset="0"/>
              </a:rPr>
              <a:t/>
            </a:r>
            <a:br>
              <a:rPr lang="ru-RU" dirty="0" smtClean="0">
                <a:solidFill>
                  <a:srgbClr val="FF0000"/>
                </a:solidFill>
                <a:latin typeface="Times New Roman" pitchFamily="18" charset="0"/>
                <a:cs typeface="Times New Roman" pitchFamily="18" charset="0"/>
              </a:rPr>
            </a:br>
            <a:endParaRPr lang="ru-RU" dirty="0">
              <a:solidFill>
                <a:srgbClr val="FF0000"/>
              </a:solidFill>
              <a:latin typeface="Times New Roman" pitchFamily="18" charset="0"/>
              <a:cs typeface="Times New Roman" pitchFamily="18" charset="0"/>
            </a:endParaRPr>
          </a:p>
        </p:txBody>
      </p:sp>
      <p:sp>
        <p:nvSpPr>
          <p:cNvPr id="3" name="Содержимое 2"/>
          <p:cNvSpPr>
            <a:spLocks noGrp="1"/>
          </p:cNvSpPr>
          <p:nvPr>
            <p:ph idx="1"/>
          </p:nvPr>
        </p:nvSpPr>
        <p:spPr>
          <a:xfrm>
            <a:off x="457200" y="928670"/>
            <a:ext cx="8229600" cy="5197493"/>
          </a:xfrm>
        </p:spPr>
        <p:txBody>
          <a:bodyPr>
            <a:normAutofit/>
          </a:bodyPr>
          <a:lstStyle/>
          <a:p>
            <a:pPr lvl="0">
              <a:buNone/>
            </a:pPr>
            <a:endParaRPr lang="ru-RU" sz="6400" b="1" dirty="0" smtClean="0">
              <a:latin typeface="Times New Roman" pitchFamily="18" charset="0"/>
              <a:cs typeface="Times New Roman" pitchFamily="18" charset="0"/>
            </a:endParaRPr>
          </a:p>
          <a:p>
            <a:pPr>
              <a:buNone/>
            </a:pPr>
            <a:r>
              <a:rPr lang="ru-RU" sz="5600" dirty="0" smtClean="0">
                <a:latin typeface="Times New Roman" pitchFamily="18" charset="0"/>
                <a:cs typeface="Times New Roman" pitchFamily="18" charset="0"/>
              </a:rPr>
              <a:t> </a:t>
            </a:r>
          </a:p>
          <a:p>
            <a:endParaRPr lang="ru-RU" dirty="0"/>
          </a:p>
        </p:txBody>
      </p:sp>
      <p:sp>
        <p:nvSpPr>
          <p:cNvPr id="6" name="Прямоугольник 5"/>
          <p:cNvSpPr/>
          <p:nvPr/>
        </p:nvSpPr>
        <p:spPr>
          <a:xfrm>
            <a:off x="0" y="836712"/>
            <a:ext cx="9144000" cy="5878532"/>
          </a:xfrm>
          <a:prstGeom prst="rect">
            <a:avLst/>
          </a:prstGeom>
        </p:spPr>
        <p:txBody>
          <a:bodyPr wrap="square">
            <a:spAutoFit/>
          </a:bodyPr>
          <a:lstStyle/>
          <a:p>
            <a:pPr lvl="0">
              <a:buNone/>
            </a:pPr>
            <a:r>
              <a:rPr lang="ru-RU" b="1" dirty="0" smtClean="0">
                <a:latin typeface="Times New Roman" pitchFamily="18" charset="0"/>
                <a:cs typeface="Times New Roman" pitchFamily="18" charset="0"/>
              </a:rPr>
              <a:t>Знаете ли Вы, что такое аутизм?</a:t>
            </a:r>
          </a:p>
          <a:p>
            <a:pPr lvl="0"/>
            <a:r>
              <a:rPr lang="ru-RU" dirty="0" smtClean="0">
                <a:latin typeface="Times New Roman" pitchFamily="18" charset="0"/>
                <a:cs typeface="Times New Roman" pitchFamily="18" charset="0"/>
              </a:rPr>
              <a:t>Да</a:t>
            </a:r>
          </a:p>
          <a:p>
            <a:pPr lvl="0"/>
            <a:r>
              <a:rPr lang="ru-RU" dirty="0" smtClean="0">
                <a:latin typeface="Times New Roman" pitchFamily="18" charset="0"/>
                <a:cs typeface="Times New Roman" pitchFamily="18" charset="0"/>
              </a:rPr>
              <a:t>Нет</a:t>
            </a:r>
          </a:p>
          <a:p>
            <a:pPr lvl="0"/>
            <a:r>
              <a:rPr lang="ru-RU" dirty="0" smtClean="0">
                <a:latin typeface="Times New Roman" pitchFamily="18" charset="0"/>
                <a:cs typeface="Times New Roman" pitchFamily="18" charset="0"/>
              </a:rPr>
              <a:t>Не знаю</a:t>
            </a:r>
          </a:p>
          <a:p>
            <a:pPr lvl="0"/>
            <a:r>
              <a:rPr lang="ru-RU" dirty="0" smtClean="0">
                <a:latin typeface="Times New Roman" pitchFamily="18" charset="0"/>
                <a:cs typeface="Times New Roman" pitchFamily="18" charset="0"/>
              </a:rPr>
              <a:t>Слышала об этом, но мне это не интересно</a:t>
            </a:r>
          </a:p>
          <a:p>
            <a:pPr lvl="0">
              <a:buNone/>
            </a:pPr>
            <a:r>
              <a:rPr lang="ru-RU" b="1" dirty="0" smtClean="0">
                <a:latin typeface="Times New Roman" pitchFamily="18" charset="0"/>
                <a:cs typeface="Times New Roman" pitchFamily="18" charset="0"/>
              </a:rPr>
              <a:t>Знаете ли Вы психические особенности детей с нарушением </a:t>
            </a:r>
            <a:r>
              <a:rPr lang="ru-RU" b="1" dirty="0" err="1" smtClean="0">
                <a:latin typeface="Times New Roman" pitchFamily="18" charset="0"/>
                <a:cs typeface="Times New Roman" pitchFamily="18" charset="0"/>
              </a:rPr>
              <a:t>аутистического</a:t>
            </a:r>
            <a:r>
              <a:rPr lang="ru-RU" b="1" dirty="0" smtClean="0">
                <a:latin typeface="Times New Roman" pitchFamily="18" charset="0"/>
                <a:cs typeface="Times New Roman" pitchFamily="18" charset="0"/>
              </a:rPr>
              <a:t> спектра?</a:t>
            </a:r>
          </a:p>
          <a:p>
            <a:pPr lvl="0">
              <a:buNone/>
            </a:pPr>
            <a:r>
              <a:rPr lang="ru-RU" b="1" dirty="0" smtClean="0">
                <a:latin typeface="Times New Roman" pitchFamily="18" charset="0"/>
                <a:cs typeface="Times New Roman" pitchFamily="18" charset="0"/>
              </a:rPr>
              <a:t>Отметьте те особенности, которые на Ваш взгляд имеют дети с РАС.</a:t>
            </a:r>
          </a:p>
          <a:p>
            <a:pPr lvl="0"/>
            <a:r>
              <a:rPr lang="ru-RU" dirty="0" smtClean="0">
                <a:latin typeface="Times New Roman" pitchFamily="18" charset="0"/>
                <a:cs typeface="Times New Roman" pitchFamily="18" charset="0"/>
              </a:rPr>
              <a:t>Характерна стереотипность, стремление к постоянству;</a:t>
            </a:r>
          </a:p>
          <a:p>
            <a:pPr lvl="0"/>
            <a:r>
              <a:rPr lang="ru-RU" dirty="0" smtClean="0">
                <a:latin typeface="Times New Roman" pitchFamily="18" charset="0"/>
                <a:cs typeface="Times New Roman" pitchFamily="18" charset="0"/>
              </a:rPr>
              <a:t>болезненная реакция на внешние раздражители;</a:t>
            </a:r>
          </a:p>
          <a:p>
            <a:pPr lvl="0"/>
            <a:r>
              <a:rPr lang="ru-RU" dirty="0" smtClean="0">
                <a:latin typeface="Times New Roman" pitchFamily="18" charset="0"/>
                <a:cs typeface="Times New Roman" pitchFamily="18" charset="0"/>
              </a:rPr>
              <a:t>тревога, страхи;</a:t>
            </a:r>
          </a:p>
          <a:p>
            <a:pPr lvl="0"/>
            <a:r>
              <a:rPr lang="ru-RU" dirty="0" smtClean="0">
                <a:latin typeface="Times New Roman" pitchFamily="18" charset="0"/>
                <a:cs typeface="Times New Roman" pitchFamily="18" charset="0"/>
              </a:rPr>
              <a:t>самооценка таких детей зачастую завышена.</a:t>
            </a:r>
          </a:p>
          <a:p>
            <a:pPr lvl="0"/>
            <a:r>
              <a:rPr lang="ru-RU" dirty="0" smtClean="0">
                <a:latin typeface="Times New Roman" pitchFamily="18" charset="0"/>
                <a:cs typeface="Times New Roman" pitchFamily="18" charset="0"/>
              </a:rPr>
              <a:t>однообразный, односторонний характер деятельности;</a:t>
            </a:r>
          </a:p>
          <a:p>
            <a:pPr lvl="0"/>
            <a:r>
              <a:rPr lang="ru-RU" dirty="0" smtClean="0">
                <a:latin typeface="Times New Roman" pitchFamily="18" charset="0"/>
                <a:cs typeface="Times New Roman" pitchFamily="18" charset="0"/>
              </a:rPr>
              <a:t>бегающий взгляд, взгляд мимо, непереносимость взгляда в глаза. </a:t>
            </a:r>
          </a:p>
          <a:p>
            <a:pPr lvl="0"/>
            <a:r>
              <a:rPr lang="ru-RU" dirty="0" smtClean="0">
                <a:latin typeface="Times New Roman" pitchFamily="18" charset="0"/>
                <a:cs typeface="Times New Roman" pitchFamily="18" charset="0"/>
              </a:rPr>
              <a:t>неспособность дифференцировать людей и неодушевленные предметы, повышенная ранимость при контакте с другими людьми. </a:t>
            </a:r>
          </a:p>
          <a:p>
            <a:pPr lvl="0">
              <a:buNone/>
            </a:pPr>
            <a:r>
              <a:rPr lang="ru-RU" b="1" dirty="0" smtClean="0">
                <a:latin typeface="Times New Roman" pitchFamily="18" charset="0"/>
                <a:cs typeface="Times New Roman" pitchFamily="18" charset="0"/>
              </a:rPr>
              <a:t>Готовы ли Вы работать с ребёнком с расстройством </a:t>
            </a:r>
            <a:r>
              <a:rPr lang="ru-RU" b="1" dirty="0" err="1" smtClean="0">
                <a:latin typeface="Times New Roman" pitchFamily="18" charset="0"/>
                <a:cs typeface="Times New Roman" pitchFamily="18" charset="0"/>
              </a:rPr>
              <a:t>аутистического</a:t>
            </a:r>
            <a:r>
              <a:rPr lang="ru-RU" b="1" dirty="0" smtClean="0">
                <a:latin typeface="Times New Roman" pitchFamily="18" charset="0"/>
                <a:cs typeface="Times New Roman" pitchFamily="18" charset="0"/>
              </a:rPr>
              <a:t> спектра?</a:t>
            </a:r>
          </a:p>
          <a:p>
            <a:pPr lvl="0"/>
            <a:r>
              <a:rPr lang="ru-RU" dirty="0" smtClean="0">
                <a:latin typeface="Times New Roman" pitchFamily="18" charset="0"/>
                <a:cs typeface="Times New Roman" pitchFamily="18" charset="0"/>
              </a:rPr>
              <a:t>Да, мне это интересно</a:t>
            </a:r>
          </a:p>
          <a:p>
            <a:pPr lvl="0"/>
            <a:r>
              <a:rPr lang="ru-RU" dirty="0" smtClean="0">
                <a:latin typeface="Times New Roman" pitchFamily="18" charset="0"/>
                <a:cs typeface="Times New Roman" pitchFamily="18" charset="0"/>
              </a:rPr>
              <a:t>Да, потому что этого мне не избежать</a:t>
            </a:r>
          </a:p>
          <a:p>
            <a:pPr lvl="0"/>
            <a:r>
              <a:rPr lang="ru-RU" dirty="0" smtClean="0">
                <a:latin typeface="Times New Roman" pitchFamily="18" charset="0"/>
                <a:cs typeface="Times New Roman" pitchFamily="18" charset="0"/>
              </a:rPr>
              <a:t>Нет, меня это пугает</a:t>
            </a:r>
          </a:p>
          <a:p>
            <a:pPr lvl="0"/>
            <a:r>
              <a:rPr lang="ru-RU" dirty="0" smtClean="0">
                <a:latin typeface="Times New Roman" pitchFamily="18" charset="0"/>
                <a:cs typeface="Times New Roman" pitchFamily="18" charset="0"/>
              </a:rPr>
              <a:t>Другое _______</a:t>
            </a:r>
            <a:r>
              <a:rPr lang="ru-RU" sz="1600" dirty="0" smtClean="0">
                <a:latin typeface="Times New Roman" pitchFamily="18" charset="0"/>
                <a:cs typeface="Times New Roman" pitchFamily="18" charset="0"/>
              </a:rPr>
              <a:t>__________________________________________</a:t>
            </a:r>
          </a:p>
          <a:p>
            <a:pPr>
              <a:buNone/>
            </a:pPr>
            <a:r>
              <a:rPr lang="ru-RU" sz="1600" dirty="0" smtClean="0">
                <a:latin typeface="Times New Roman" pitchFamily="18" charset="0"/>
                <a:cs typeface="Times New Roman" pitchFamily="18" charset="0"/>
              </a:rPr>
              <a:t> </a:t>
            </a:r>
          </a:p>
        </p:txBody>
      </p:sp>
    </p:spTree>
  </p:cSld>
  <p:clrMapOvr>
    <a:masterClrMapping/>
  </p:clrMapOvr>
  <p:transition>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6858000"/>
          </a:xfrm>
          <a:prstGeom prst="rect">
            <a:avLst/>
          </a:prstGeom>
          <a:solidFill>
            <a:schemeClr val="accent6">
              <a:lumMod val="20000"/>
              <a:lumOff val="80000"/>
            </a:schemeClr>
          </a:solidFill>
          <a:ln>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Заголовок 1"/>
          <p:cNvSpPr>
            <a:spLocks noGrp="1"/>
          </p:cNvSpPr>
          <p:nvPr>
            <p:ph type="title"/>
          </p:nvPr>
        </p:nvSpPr>
        <p:spPr>
          <a:xfrm>
            <a:off x="457200" y="0"/>
            <a:ext cx="8229600" cy="1124744"/>
          </a:xfrm>
        </p:spPr>
        <p:txBody>
          <a:bodyPr/>
          <a:lstStyle/>
          <a:p>
            <a:r>
              <a:rPr lang="ru-RU" b="1" dirty="0" smtClean="0">
                <a:solidFill>
                  <a:srgbClr val="FF0000"/>
                </a:solidFill>
                <a:latin typeface="Times New Roman" pitchFamily="18" charset="0"/>
                <a:cs typeface="Times New Roman" pitchFamily="18" charset="0"/>
              </a:rPr>
              <a:t>Анкета для родителей</a:t>
            </a:r>
            <a:endParaRPr lang="ru-RU" b="1" dirty="0">
              <a:solidFill>
                <a:srgbClr val="FF0000"/>
              </a:solidFill>
              <a:latin typeface="Times New Roman" pitchFamily="18" charset="0"/>
              <a:cs typeface="Times New Roman" pitchFamily="18" charset="0"/>
            </a:endParaRPr>
          </a:p>
        </p:txBody>
      </p:sp>
      <p:sp>
        <p:nvSpPr>
          <p:cNvPr id="3" name="Содержимое 2"/>
          <p:cNvSpPr>
            <a:spLocks noGrp="1"/>
          </p:cNvSpPr>
          <p:nvPr>
            <p:ph idx="1"/>
          </p:nvPr>
        </p:nvSpPr>
        <p:spPr>
          <a:xfrm>
            <a:off x="179512" y="908720"/>
            <a:ext cx="5400600" cy="5760640"/>
          </a:xfrm>
        </p:spPr>
        <p:txBody>
          <a:bodyPr>
            <a:normAutofit/>
          </a:bodyPr>
          <a:lstStyle/>
          <a:p>
            <a:pPr>
              <a:buNone/>
            </a:pPr>
            <a:r>
              <a:rPr lang="ru-RU" b="1" dirty="0" smtClean="0">
                <a:latin typeface="Times New Roman" pitchFamily="18" charset="0"/>
                <a:cs typeface="Times New Roman" pitchFamily="18" charset="0"/>
              </a:rPr>
              <a:t>Критерии:</a:t>
            </a:r>
            <a:endParaRPr lang="ru-RU" dirty="0" smtClean="0">
              <a:latin typeface="Times New Roman" pitchFamily="18" charset="0"/>
              <a:cs typeface="Times New Roman" pitchFamily="18" charset="0"/>
            </a:endParaRPr>
          </a:p>
          <a:p>
            <a:r>
              <a:rPr lang="ru-RU" dirty="0" smtClean="0">
                <a:latin typeface="Times New Roman" pitchFamily="18" charset="0"/>
                <a:cs typeface="Times New Roman" pitchFamily="18" charset="0"/>
              </a:rPr>
              <a:t>Уровень интеллекта</a:t>
            </a:r>
          </a:p>
          <a:p>
            <a:r>
              <a:rPr lang="ru-RU" dirty="0" smtClean="0">
                <a:latin typeface="Times New Roman" pitchFamily="18" charset="0"/>
                <a:cs typeface="Times New Roman" pitchFamily="18" charset="0"/>
              </a:rPr>
              <a:t>Социальное взаимодействие</a:t>
            </a:r>
          </a:p>
          <a:p>
            <a:r>
              <a:rPr lang="ru-RU" dirty="0" smtClean="0">
                <a:latin typeface="Times New Roman" pitchFamily="18" charset="0"/>
                <a:cs typeface="Times New Roman" pitchFamily="18" charset="0"/>
              </a:rPr>
              <a:t>Коммуникация   </a:t>
            </a:r>
          </a:p>
          <a:p>
            <a:r>
              <a:rPr lang="ru-RU" dirty="0" smtClean="0">
                <a:latin typeface="Times New Roman" pitchFamily="18" charset="0"/>
                <a:cs typeface="Times New Roman" pitchFamily="18" charset="0"/>
              </a:rPr>
              <a:t>Поведенческие особенности  </a:t>
            </a:r>
          </a:p>
          <a:p>
            <a:r>
              <a:rPr lang="ru-RU" dirty="0" smtClean="0">
                <a:latin typeface="Times New Roman" pitchFamily="18" charset="0"/>
                <a:cs typeface="Times New Roman" pitchFamily="18" charset="0"/>
              </a:rPr>
              <a:t>Сенсорные трудности</a:t>
            </a:r>
          </a:p>
          <a:p>
            <a:r>
              <a:rPr lang="ru-RU" dirty="0" smtClean="0">
                <a:latin typeface="Times New Roman" pitchFamily="18" charset="0"/>
                <a:cs typeface="Times New Roman" pitchFamily="18" charset="0"/>
              </a:rPr>
              <a:t>Пищевое поведение   </a:t>
            </a:r>
          </a:p>
          <a:p>
            <a:endParaRPr lang="ru-RU" dirty="0">
              <a:latin typeface="Times New Roman" pitchFamily="18" charset="0"/>
              <a:cs typeface="Times New Roman" pitchFamily="18" charset="0"/>
            </a:endParaRPr>
          </a:p>
        </p:txBody>
      </p:sp>
      <p:pic>
        <p:nvPicPr>
          <p:cNvPr id="1026" name="Picture 2" descr="C:\Users\Мария\Desktop\рас картинки\Colourful-Hands-902x600.jpg"/>
          <p:cNvPicPr>
            <a:picLocks noChangeAspect="1" noChangeArrowheads="1"/>
          </p:cNvPicPr>
          <p:nvPr/>
        </p:nvPicPr>
        <p:blipFill>
          <a:blip r:embed="rId2" cstate="print"/>
          <a:srcRect/>
          <a:stretch>
            <a:fillRect/>
          </a:stretch>
        </p:blipFill>
        <p:spPr bwMode="auto">
          <a:xfrm>
            <a:off x="4499992" y="1916832"/>
            <a:ext cx="4211960" cy="3212976"/>
          </a:xfrm>
          <a:prstGeom prst="rect">
            <a:avLst/>
          </a:prstGeom>
          <a:noFill/>
        </p:spPr>
      </p:pic>
    </p:spTree>
  </p:cSld>
  <p:clrMapOvr>
    <a:masterClrMapping/>
  </p:clrMapOvr>
  <p:transition>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0" y="0"/>
            <a:ext cx="9144000" cy="6858000"/>
          </a:xfrm>
          <a:prstGeom prst="rect">
            <a:avLst/>
          </a:prstGeom>
          <a:solidFill>
            <a:schemeClr val="accent6">
              <a:lumMod val="20000"/>
              <a:lumOff val="80000"/>
            </a:schemeClr>
          </a:solidFill>
          <a:ln>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2" name="Picture 2" descr="C:\Users\user\Desktop\28 школа 15 марта\фото анкет\20190226_111244.jpg"/>
          <p:cNvPicPr>
            <a:picLocks noChangeAspect="1" noChangeArrowheads="1"/>
          </p:cNvPicPr>
          <p:nvPr/>
        </p:nvPicPr>
        <p:blipFill>
          <a:blip r:embed="rId2" cstate="print"/>
          <a:srcRect/>
          <a:stretch>
            <a:fillRect/>
          </a:stretch>
        </p:blipFill>
        <p:spPr bwMode="auto">
          <a:xfrm>
            <a:off x="500034" y="285728"/>
            <a:ext cx="2786082" cy="6215106"/>
          </a:xfrm>
          <a:prstGeom prst="rect">
            <a:avLst/>
          </a:prstGeom>
          <a:noFill/>
        </p:spPr>
      </p:pic>
      <p:pic>
        <p:nvPicPr>
          <p:cNvPr id="3" name="Picture 3" descr="C:\Users\user\Desktop\28 школа 15 марта\фото анкет\20190226_111359.jpg"/>
          <p:cNvPicPr>
            <a:picLocks noChangeAspect="1" noChangeArrowheads="1"/>
          </p:cNvPicPr>
          <p:nvPr/>
        </p:nvPicPr>
        <p:blipFill>
          <a:blip r:embed="rId3" cstate="print"/>
          <a:srcRect/>
          <a:stretch>
            <a:fillRect/>
          </a:stretch>
        </p:blipFill>
        <p:spPr bwMode="auto">
          <a:xfrm>
            <a:off x="3428993" y="285728"/>
            <a:ext cx="2571768" cy="6215106"/>
          </a:xfrm>
          <a:prstGeom prst="rect">
            <a:avLst/>
          </a:prstGeom>
          <a:noFill/>
        </p:spPr>
      </p:pic>
      <p:pic>
        <p:nvPicPr>
          <p:cNvPr id="4" name="Picture 4" descr="C:\Users\user\Desktop\28 школа 15 марта\фото анкет\20190226_111446.jpg"/>
          <p:cNvPicPr>
            <a:picLocks noChangeAspect="1" noChangeArrowheads="1"/>
          </p:cNvPicPr>
          <p:nvPr/>
        </p:nvPicPr>
        <p:blipFill>
          <a:blip r:embed="rId4" cstate="print"/>
          <a:srcRect/>
          <a:stretch>
            <a:fillRect/>
          </a:stretch>
        </p:blipFill>
        <p:spPr bwMode="auto">
          <a:xfrm>
            <a:off x="6143636" y="285728"/>
            <a:ext cx="2786082" cy="6215106"/>
          </a:xfrm>
          <a:prstGeom prst="rect">
            <a:avLst/>
          </a:prstGeom>
          <a:noFill/>
        </p:spPr>
      </p:pic>
    </p:spTree>
  </p:cSld>
  <p:clrMapOvr>
    <a:masterClrMapping/>
  </p:clrMapOvr>
  <p:transition>
    <p:wedg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6858000"/>
          </a:xfrm>
          <a:prstGeom prst="rect">
            <a:avLst/>
          </a:prstGeom>
          <a:solidFill>
            <a:schemeClr val="accent6">
              <a:lumMod val="20000"/>
              <a:lumOff val="80000"/>
            </a:schemeClr>
          </a:solidFill>
          <a:ln>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2" name="Picture 2" descr="C:\Users\user\Desktop\28 школа 15 марта\фото анкет\20190226_111301.jpg"/>
          <p:cNvPicPr>
            <a:picLocks noChangeAspect="1" noChangeArrowheads="1"/>
          </p:cNvPicPr>
          <p:nvPr/>
        </p:nvPicPr>
        <p:blipFill>
          <a:blip r:embed="rId2" cstate="print"/>
          <a:srcRect/>
          <a:stretch>
            <a:fillRect/>
          </a:stretch>
        </p:blipFill>
        <p:spPr bwMode="auto">
          <a:xfrm>
            <a:off x="357158" y="285728"/>
            <a:ext cx="8501122" cy="2857520"/>
          </a:xfrm>
          <a:prstGeom prst="rect">
            <a:avLst/>
          </a:prstGeom>
          <a:noFill/>
        </p:spPr>
      </p:pic>
      <p:pic>
        <p:nvPicPr>
          <p:cNvPr id="3" name="Picture 3" descr="C:\Users\user\Desktop\28 школа 15 марта\фото анкет\20190226_111350.jpg"/>
          <p:cNvPicPr>
            <a:picLocks noChangeAspect="1" noChangeArrowheads="1"/>
          </p:cNvPicPr>
          <p:nvPr/>
        </p:nvPicPr>
        <p:blipFill>
          <a:blip r:embed="rId3" cstate="print"/>
          <a:srcRect/>
          <a:stretch>
            <a:fillRect/>
          </a:stretch>
        </p:blipFill>
        <p:spPr bwMode="auto">
          <a:xfrm>
            <a:off x="357158" y="3357562"/>
            <a:ext cx="8501122" cy="3071834"/>
          </a:xfrm>
          <a:prstGeom prst="rect">
            <a:avLst/>
          </a:prstGeom>
          <a:noFill/>
        </p:spPr>
      </p:pic>
    </p:spTree>
  </p:cSld>
  <p:clrMapOvr>
    <a:masterClrMapping/>
  </p:clrMapOvr>
  <p:transition>
    <p:wedg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6858000"/>
          </a:xfrm>
          <a:prstGeom prst="rect">
            <a:avLst/>
          </a:prstGeom>
          <a:solidFill>
            <a:schemeClr val="accent6">
              <a:lumMod val="20000"/>
              <a:lumOff val="80000"/>
            </a:schemeClr>
          </a:solidFill>
          <a:ln>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Заголовок 1"/>
          <p:cNvSpPr>
            <a:spLocks noGrp="1"/>
          </p:cNvSpPr>
          <p:nvPr>
            <p:ph type="title"/>
          </p:nvPr>
        </p:nvSpPr>
        <p:spPr>
          <a:xfrm>
            <a:off x="457200" y="274638"/>
            <a:ext cx="8229600" cy="6394722"/>
          </a:xfrm>
        </p:spPr>
        <p:txBody>
          <a:bodyPr>
            <a:noAutofit/>
          </a:bodyPr>
          <a:lstStyle/>
          <a:p>
            <a:pPr lvl="0" algn="l" fontAlgn="base">
              <a:spcAft>
                <a:spcPct val="0"/>
              </a:spcAft>
            </a:pPr>
            <a:r>
              <a:rPr lang="ru-RU" sz="2400" b="1" dirty="0" smtClean="0">
                <a:solidFill>
                  <a:srgbClr val="FF0000"/>
                </a:solidFill>
                <a:latin typeface="Times New Roman" pitchFamily="18" charset="0"/>
                <a:ea typeface="Times New Roman" pitchFamily="18" charset="0"/>
                <a:cs typeface="Times New Roman" pitchFamily="18" charset="0"/>
              </a:rPr>
              <a:t>Информация для системы поощрения ребёнка</a:t>
            </a: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ru-RU" sz="2400" dirty="0" smtClean="0">
                <a:latin typeface="Times New Roman" pitchFamily="18" charset="0"/>
                <a:ea typeface="Times New Roman" pitchFamily="18" charset="0"/>
                <a:cs typeface="Times New Roman" pitchFamily="18" charset="0"/>
              </a:rPr>
              <a:t>Какую еду любит ребенок? </a:t>
            </a: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ru-RU" sz="2400" dirty="0" smtClean="0">
                <a:latin typeface="Times New Roman" pitchFamily="18" charset="0"/>
                <a:ea typeface="Times New Roman" pitchFamily="18" charset="0"/>
                <a:cs typeface="Times New Roman" pitchFamily="18" charset="0"/>
              </a:rPr>
              <a:t>Какие игрушки любит ребёнок?  </a:t>
            </a: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ru-RU" sz="2400" dirty="0" smtClean="0">
                <a:latin typeface="Times New Roman" pitchFamily="18" charset="0"/>
                <a:ea typeface="Times New Roman" pitchFamily="18" charset="0"/>
                <a:cs typeface="Times New Roman" pitchFamily="18" charset="0"/>
              </a:rPr>
              <a:t>Любит ли ребенок смотреть видео? Если да, то какое? Любит ли ребёнок слушать музыку? Если да, то какую?  </a:t>
            </a: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ru-RU" sz="2400" dirty="0" smtClean="0">
                <a:latin typeface="Times New Roman" pitchFamily="18" charset="0"/>
                <a:ea typeface="Times New Roman" pitchFamily="18" charset="0"/>
                <a:cs typeface="Times New Roman" pitchFamily="18" charset="0"/>
              </a:rPr>
              <a:t>Какие игры предпочитает ребёнок? </a:t>
            </a: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ru-RU" sz="2400" dirty="0" smtClean="0">
                <a:latin typeface="Times New Roman" pitchFamily="18" charset="0"/>
                <a:ea typeface="Times New Roman" pitchFamily="18" charset="0"/>
                <a:cs typeface="Times New Roman" pitchFamily="18" charset="0"/>
              </a:rPr>
              <a:t>Чем ребёнок любит заниматься в свободное время? </a:t>
            </a: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ru-RU" sz="2400" dirty="0" smtClean="0">
                <a:latin typeface="Times New Roman" pitchFamily="18" charset="0"/>
                <a:ea typeface="Times New Roman" pitchFamily="18" charset="0"/>
                <a:cs typeface="Times New Roman" pitchFamily="18" charset="0"/>
              </a:rPr>
              <a:t>Какие активные игры любит ребёнок? </a:t>
            </a: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ru-RU" sz="2400" dirty="0" smtClean="0">
                <a:latin typeface="Times New Roman" pitchFamily="18" charset="0"/>
                <a:ea typeface="Times New Roman" pitchFamily="18" charset="0"/>
                <a:cs typeface="Times New Roman" pitchFamily="18" charset="0"/>
              </a:rPr>
              <a:t>Что может испугать или расстроить ребёнка? Что при этом происходит с ребёнком? </a:t>
            </a: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ru-RU" sz="2400" dirty="0" smtClean="0">
                <a:latin typeface="Times New Roman" pitchFamily="18" charset="0"/>
                <a:ea typeface="Times New Roman" pitchFamily="18" charset="0"/>
                <a:cs typeface="Times New Roman" pitchFamily="18" charset="0"/>
              </a:rPr>
              <a:t>Чем Вы успокаиваете ребёнка?  Какое время необходимо для успокоения ребёнка?  </a:t>
            </a: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ru-RU" sz="2400" dirty="0" smtClean="0">
                <a:latin typeface="Times New Roman" pitchFamily="18" charset="0"/>
                <a:ea typeface="Times New Roman" pitchFamily="18" charset="0"/>
                <a:cs typeface="Times New Roman" pitchFamily="18" charset="0"/>
              </a:rPr>
              <a:t>Если ребёнок устал – его поведение. </a:t>
            </a: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ru-RU" sz="2400" dirty="0" smtClean="0">
                <a:latin typeface="Times New Roman" pitchFamily="18" charset="0"/>
                <a:ea typeface="Times New Roman" pitchFamily="18" charset="0"/>
                <a:cs typeface="Times New Roman" pitchFamily="18" charset="0"/>
              </a:rPr>
              <a:t>Принимает ли Ваш ребёнок медикаменты? </a:t>
            </a: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ru-RU" sz="2400" dirty="0" smtClean="0">
                <a:latin typeface="Times New Roman" pitchFamily="18" charset="0"/>
                <a:ea typeface="Times New Roman" pitchFamily="18" charset="0"/>
                <a:cs typeface="Times New Roman" pitchFamily="18" charset="0"/>
              </a:rPr>
              <a:t>Наблюдали ли Вы изменения в поведении во время медикаментозного лечения  и при отсутствии лечения?  Опишите изменения в  поведении.  </a:t>
            </a: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endParaRPr lang="ru-RU" sz="2400" dirty="0"/>
          </a:p>
        </p:txBody>
      </p:sp>
    </p:spTree>
  </p:cSld>
  <p:clrMapOvr>
    <a:masterClrMapping/>
  </p:clrMapOvr>
  <p:transition>
    <p:wedg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угольник 6"/>
          <p:cNvSpPr/>
          <p:nvPr/>
        </p:nvSpPr>
        <p:spPr>
          <a:xfrm>
            <a:off x="0" y="0"/>
            <a:ext cx="9144000" cy="6858000"/>
          </a:xfrm>
          <a:prstGeom prst="rect">
            <a:avLst/>
          </a:prstGeom>
          <a:solidFill>
            <a:schemeClr val="accent6">
              <a:lumMod val="20000"/>
              <a:lumOff val="80000"/>
            </a:schemeClr>
          </a:solidFill>
          <a:ln>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Заголовок 1"/>
          <p:cNvSpPr>
            <a:spLocks noGrp="1"/>
          </p:cNvSpPr>
          <p:nvPr>
            <p:ph type="title"/>
          </p:nvPr>
        </p:nvSpPr>
        <p:spPr>
          <a:xfrm>
            <a:off x="457200" y="274638"/>
            <a:ext cx="8229600" cy="850106"/>
          </a:xfrm>
        </p:spPr>
        <p:txBody>
          <a:bodyPr>
            <a:normAutofit fontScale="90000"/>
          </a:bodyPr>
          <a:lstStyle/>
          <a:p>
            <a:r>
              <a:rPr lang="en-US" b="1" dirty="0" smtClean="0">
                <a:solidFill>
                  <a:srgbClr val="FF0000"/>
                </a:solidFill>
                <a:latin typeface="Times New Roman" pitchFamily="18" charset="0"/>
                <a:cs typeface="Times New Roman" pitchFamily="18" charset="0"/>
              </a:rPr>
              <a:t>I </a:t>
            </a:r>
            <a:r>
              <a:rPr lang="ru-RU" b="1" dirty="0" smtClean="0">
                <a:solidFill>
                  <a:srgbClr val="FF0000"/>
                </a:solidFill>
                <a:latin typeface="Times New Roman" pitchFamily="18" charset="0"/>
                <a:cs typeface="Times New Roman" pitchFamily="18" charset="0"/>
              </a:rPr>
              <a:t>этап. Первичный контакт.</a:t>
            </a:r>
            <a:br>
              <a:rPr lang="ru-RU" b="1" dirty="0" smtClean="0">
                <a:solidFill>
                  <a:srgbClr val="FF0000"/>
                </a:solidFill>
                <a:latin typeface="Times New Roman" pitchFamily="18" charset="0"/>
                <a:cs typeface="Times New Roman" pitchFamily="18" charset="0"/>
              </a:rPr>
            </a:br>
            <a:endParaRPr lang="ru-RU" dirty="0">
              <a:solidFill>
                <a:srgbClr val="FF0000"/>
              </a:solidFill>
            </a:endParaRPr>
          </a:p>
        </p:txBody>
      </p:sp>
      <p:sp>
        <p:nvSpPr>
          <p:cNvPr id="3" name="Содержимое 2"/>
          <p:cNvSpPr>
            <a:spLocks noGrp="1"/>
          </p:cNvSpPr>
          <p:nvPr>
            <p:ph sz="half" idx="1"/>
          </p:nvPr>
        </p:nvSpPr>
        <p:spPr>
          <a:xfrm>
            <a:off x="457200" y="1124744"/>
            <a:ext cx="4038600" cy="5001419"/>
          </a:xfrm>
        </p:spPr>
        <p:txBody>
          <a:bodyPr>
            <a:normAutofit lnSpcReduction="10000"/>
          </a:bodyPr>
          <a:lstStyle/>
          <a:p>
            <a:pPr>
              <a:buFont typeface="Wingdings" pitchFamily="2" charset="2"/>
              <a:buChar char="§"/>
            </a:pPr>
            <a:r>
              <a:rPr lang="ru-RU" dirty="0" smtClean="0">
                <a:latin typeface="Times New Roman" pitchFamily="18" charset="0"/>
                <a:cs typeface="Times New Roman" pitchFamily="18" charset="0"/>
              </a:rPr>
              <a:t>Изучение методической литературы по данной проблеме;</a:t>
            </a:r>
          </a:p>
          <a:p>
            <a:pPr>
              <a:buFont typeface="Wingdings" pitchFamily="2" charset="2"/>
              <a:buChar char="§"/>
            </a:pPr>
            <a:r>
              <a:rPr lang="ru-RU" dirty="0" smtClean="0">
                <a:latin typeface="Times New Roman" pitchFamily="18" charset="0"/>
                <a:cs typeface="Times New Roman" pitchFamily="18" charset="0"/>
              </a:rPr>
              <a:t>Изучение анамнеза детей с РАС;</a:t>
            </a:r>
          </a:p>
          <a:p>
            <a:pPr>
              <a:buFont typeface="Wingdings" pitchFamily="2" charset="2"/>
              <a:buChar char="§"/>
            </a:pPr>
            <a:r>
              <a:rPr lang="ru-RU" dirty="0" smtClean="0">
                <a:latin typeface="Times New Roman" pitchFamily="18" charset="0"/>
                <a:cs typeface="Times New Roman" pitchFamily="18" charset="0"/>
              </a:rPr>
              <a:t>Изучение анкет родителей;</a:t>
            </a:r>
          </a:p>
          <a:p>
            <a:pPr>
              <a:buFont typeface="Wingdings" pitchFamily="2" charset="2"/>
              <a:buChar char="§"/>
            </a:pPr>
            <a:r>
              <a:rPr lang="ru-RU" dirty="0" smtClean="0">
                <a:latin typeface="Times New Roman" pitchFamily="18" charset="0"/>
                <a:cs typeface="Times New Roman" pitchFamily="18" charset="0"/>
              </a:rPr>
              <a:t>Наблюдение за поведением детей с РАС в разных ситуациях.</a:t>
            </a:r>
            <a:endParaRPr lang="ru-RU" dirty="0">
              <a:latin typeface="Times New Roman" pitchFamily="18" charset="0"/>
              <a:cs typeface="Times New Roman" pitchFamily="18" charset="0"/>
            </a:endParaRPr>
          </a:p>
        </p:txBody>
      </p:sp>
      <p:pic>
        <p:nvPicPr>
          <p:cNvPr id="5" name="Picture 2" descr="C:\Users\Мария\Desktop\5\P_20181225_154004.jpg"/>
          <p:cNvPicPr>
            <a:picLocks noGrp="1" noChangeAspect="1" noChangeArrowheads="1"/>
          </p:cNvPicPr>
          <p:nvPr>
            <p:ph sz="half" idx="2"/>
          </p:nvPr>
        </p:nvPicPr>
        <p:blipFill>
          <a:blip r:embed="rId2" cstate="print"/>
          <a:srcRect/>
          <a:stretch>
            <a:fillRect/>
          </a:stretch>
        </p:blipFill>
        <p:spPr bwMode="auto">
          <a:xfrm>
            <a:off x="4716016" y="1196752"/>
            <a:ext cx="4038600" cy="2272460"/>
          </a:xfrm>
          <a:prstGeom prst="rect">
            <a:avLst/>
          </a:prstGeom>
          <a:noFill/>
        </p:spPr>
      </p:pic>
      <p:pic>
        <p:nvPicPr>
          <p:cNvPr id="6" name="Picture 3" descr="C:\Users\Мария\Desktop\5\P_20181225_154253.jpg"/>
          <p:cNvPicPr>
            <a:picLocks noChangeAspect="1" noChangeArrowheads="1"/>
          </p:cNvPicPr>
          <p:nvPr/>
        </p:nvPicPr>
        <p:blipFill>
          <a:blip r:embed="rId3" cstate="print"/>
          <a:srcRect/>
          <a:stretch>
            <a:fillRect/>
          </a:stretch>
        </p:blipFill>
        <p:spPr bwMode="auto">
          <a:xfrm>
            <a:off x="4644008" y="3789040"/>
            <a:ext cx="4224468" cy="2376264"/>
          </a:xfrm>
          <a:prstGeom prst="rect">
            <a:avLst/>
          </a:prstGeom>
          <a:noFill/>
        </p:spPr>
      </p:pic>
    </p:spTree>
  </p:cSld>
  <p:clrMapOvr>
    <a:masterClrMapping/>
  </p:clrMapOvr>
  <p:transition>
    <p:wedg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угольник 6"/>
          <p:cNvSpPr/>
          <p:nvPr/>
        </p:nvSpPr>
        <p:spPr>
          <a:xfrm>
            <a:off x="0" y="0"/>
            <a:ext cx="9144000" cy="6858000"/>
          </a:xfrm>
          <a:prstGeom prst="rect">
            <a:avLst/>
          </a:prstGeom>
          <a:solidFill>
            <a:schemeClr val="accent6">
              <a:lumMod val="20000"/>
              <a:lumOff val="80000"/>
            </a:schemeClr>
          </a:solidFill>
          <a:ln>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Заголовок 1"/>
          <p:cNvSpPr>
            <a:spLocks noGrp="1"/>
          </p:cNvSpPr>
          <p:nvPr>
            <p:ph type="title"/>
          </p:nvPr>
        </p:nvSpPr>
        <p:spPr>
          <a:xfrm>
            <a:off x="457200" y="0"/>
            <a:ext cx="8229600" cy="836712"/>
          </a:xfrm>
        </p:spPr>
        <p:txBody>
          <a:bodyPr>
            <a:normAutofit/>
          </a:bodyPr>
          <a:lstStyle/>
          <a:p>
            <a:r>
              <a:rPr lang="en-US" sz="3600" b="1" dirty="0" smtClean="0">
                <a:solidFill>
                  <a:srgbClr val="FF0000"/>
                </a:solidFill>
                <a:latin typeface="Times New Roman" pitchFamily="18" charset="0"/>
                <a:cs typeface="Times New Roman" pitchFamily="18" charset="0"/>
              </a:rPr>
              <a:t>II</a:t>
            </a:r>
            <a:r>
              <a:rPr lang="ru-RU" sz="3600" b="1" dirty="0" smtClean="0">
                <a:solidFill>
                  <a:srgbClr val="FF0000"/>
                </a:solidFill>
                <a:latin typeface="Times New Roman" pitchFamily="18" charset="0"/>
                <a:cs typeface="Times New Roman" pitchFamily="18" charset="0"/>
              </a:rPr>
              <a:t> этап. Первичные учебные навыки.</a:t>
            </a:r>
            <a:endParaRPr lang="ru-RU" sz="3600" b="1" dirty="0">
              <a:solidFill>
                <a:srgbClr val="FF0000"/>
              </a:solidFill>
              <a:latin typeface="Times New Roman" pitchFamily="18" charset="0"/>
              <a:cs typeface="Times New Roman" pitchFamily="18" charset="0"/>
            </a:endParaRPr>
          </a:p>
        </p:txBody>
      </p:sp>
      <p:sp>
        <p:nvSpPr>
          <p:cNvPr id="3" name="Содержимое 2"/>
          <p:cNvSpPr>
            <a:spLocks noGrp="1"/>
          </p:cNvSpPr>
          <p:nvPr>
            <p:ph sz="half" idx="1"/>
          </p:nvPr>
        </p:nvSpPr>
        <p:spPr>
          <a:xfrm>
            <a:off x="0" y="692696"/>
            <a:ext cx="4716016" cy="4536505"/>
          </a:xfrm>
        </p:spPr>
        <p:txBody>
          <a:bodyPr>
            <a:normAutofit fontScale="92500"/>
          </a:bodyPr>
          <a:lstStyle/>
          <a:p>
            <a:pPr algn="ctr">
              <a:buNone/>
            </a:pPr>
            <a:r>
              <a:rPr lang="ru-RU" sz="3000" b="1" dirty="0" smtClean="0">
                <a:solidFill>
                  <a:srgbClr val="C00000"/>
                </a:solidFill>
                <a:latin typeface="Times New Roman" pitchFamily="18" charset="0"/>
                <a:cs typeface="Times New Roman" pitchFamily="18" charset="0"/>
              </a:rPr>
              <a:t>Организация занятий и учебного места</a:t>
            </a:r>
            <a:endParaRPr lang="ru-RU" sz="2600" b="1" dirty="0" smtClean="0">
              <a:latin typeface="Times New Roman" pitchFamily="18" charset="0"/>
              <a:cs typeface="Times New Roman" pitchFamily="18" charset="0"/>
            </a:endParaRPr>
          </a:p>
          <a:p>
            <a:pPr>
              <a:buFont typeface="Wingdings" pitchFamily="2" charset="2"/>
              <a:buChar char="§"/>
            </a:pPr>
            <a:r>
              <a:rPr lang="ru-RU" sz="2600" dirty="0" smtClean="0">
                <a:latin typeface="Times New Roman" pitchFamily="18" charset="0"/>
                <a:cs typeface="Times New Roman" pitchFamily="18" charset="0"/>
              </a:rPr>
              <a:t>Оснащение кабинета необходимым специальным оборудованием (парты, наушники, утяжелители и т.д.);</a:t>
            </a:r>
          </a:p>
          <a:p>
            <a:pPr>
              <a:buFont typeface="Wingdings" pitchFamily="2" charset="2"/>
              <a:buChar char="§"/>
            </a:pPr>
            <a:r>
              <a:rPr lang="ru-RU" sz="2600" dirty="0" smtClean="0">
                <a:latin typeface="Times New Roman" pitchFamily="18" charset="0"/>
                <a:cs typeface="Times New Roman" pitchFamily="18" charset="0"/>
              </a:rPr>
              <a:t>Оснащение кабинета необходимой методической литературой и различного рода визуальными подсказками.</a:t>
            </a:r>
            <a:endParaRPr lang="ru-RU" sz="2600" dirty="0">
              <a:latin typeface="Times New Roman" pitchFamily="18" charset="0"/>
              <a:cs typeface="Times New Roman" pitchFamily="18" charset="0"/>
            </a:endParaRPr>
          </a:p>
        </p:txBody>
      </p:sp>
      <p:pic>
        <p:nvPicPr>
          <p:cNvPr id="2050" name="Picture 2" descr="C:\Users\Мария\Desktop\5\P_20181224_134635.jpg"/>
          <p:cNvPicPr>
            <a:picLocks noGrp="1" noChangeAspect="1" noChangeArrowheads="1"/>
          </p:cNvPicPr>
          <p:nvPr>
            <p:ph sz="half" idx="2"/>
          </p:nvPr>
        </p:nvPicPr>
        <p:blipFill>
          <a:blip r:embed="rId2" cstate="print"/>
          <a:srcRect/>
          <a:stretch>
            <a:fillRect/>
          </a:stretch>
        </p:blipFill>
        <p:spPr bwMode="auto">
          <a:xfrm>
            <a:off x="323528" y="5157192"/>
            <a:ext cx="4038600" cy="1473300"/>
          </a:xfrm>
          <a:prstGeom prst="rect">
            <a:avLst/>
          </a:prstGeom>
          <a:noFill/>
        </p:spPr>
      </p:pic>
      <p:pic>
        <p:nvPicPr>
          <p:cNvPr id="2051" name="Picture 3" descr="C:\Users\Мария\Desktop\5\P_20181225_154226.jpg"/>
          <p:cNvPicPr>
            <a:picLocks noChangeAspect="1" noChangeArrowheads="1"/>
          </p:cNvPicPr>
          <p:nvPr/>
        </p:nvPicPr>
        <p:blipFill>
          <a:blip r:embed="rId3" cstate="print"/>
          <a:srcRect/>
          <a:stretch>
            <a:fillRect/>
          </a:stretch>
        </p:blipFill>
        <p:spPr bwMode="auto">
          <a:xfrm>
            <a:off x="4644008" y="1196752"/>
            <a:ext cx="4224470" cy="2376264"/>
          </a:xfrm>
          <a:prstGeom prst="rect">
            <a:avLst/>
          </a:prstGeom>
          <a:noFill/>
        </p:spPr>
      </p:pic>
      <p:pic>
        <p:nvPicPr>
          <p:cNvPr id="1026" name="Picture 2" descr="C:\Users\Мария\Desktop\5\P_20181227_091813.jpg"/>
          <p:cNvPicPr>
            <a:picLocks noChangeAspect="1" noChangeArrowheads="1"/>
          </p:cNvPicPr>
          <p:nvPr/>
        </p:nvPicPr>
        <p:blipFill>
          <a:blip r:embed="rId4" cstate="print"/>
          <a:srcRect/>
          <a:stretch>
            <a:fillRect/>
          </a:stretch>
        </p:blipFill>
        <p:spPr bwMode="auto">
          <a:xfrm>
            <a:off x="4644008" y="3771112"/>
            <a:ext cx="4283968" cy="2675284"/>
          </a:xfrm>
          <a:prstGeom prst="rect">
            <a:avLst/>
          </a:prstGeom>
          <a:noFill/>
        </p:spPr>
      </p:pic>
    </p:spTree>
  </p:cSld>
  <p:clrMapOvr>
    <a:masterClrMapping/>
  </p:clrMapOvr>
  <p:transition>
    <p:wedg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угольник 6"/>
          <p:cNvSpPr/>
          <p:nvPr/>
        </p:nvSpPr>
        <p:spPr>
          <a:xfrm>
            <a:off x="0" y="0"/>
            <a:ext cx="9144000" cy="6858000"/>
          </a:xfrm>
          <a:prstGeom prst="rect">
            <a:avLst/>
          </a:prstGeom>
          <a:solidFill>
            <a:schemeClr val="accent6">
              <a:lumMod val="20000"/>
              <a:lumOff val="80000"/>
            </a:schemeClr>
          </a:solidFill>
          <a:ln>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Заголовок 1"/>
          <p:cNvSpPr>
            <a:spLocks noGrp="1"/>
          </p:cNvSpPr>
          <p:nvPr>
            <p:ph type="title"/>
          </p:nvPr>
        </p:nvSpPr>
        <p:spPr/>
        <p:txBody>
          <a:bodyPr>
            <a:normAutofit fontScale="90000"/>
          </a:bodyPr>
          <a:lstStyle/>
          <a:p>
            <a:r>
              <a:rPr lang="en-US" b="1" dirty="0" smtClean="0">
                <a:solidFill>
                  <a:srgbClr val="FF0000"/>
                </a:solidFill>
                <a:latin typeface="Times New Roman" pitchFamily="18" charset="0"/>
                <a:cs typeface="Times New Roman" pitchFamily="18" charset="0"/>
              </a:rPr>
              <a:t>III</a:t>
            </a:r>
            <a:r>
              <a:rPr lang="ru-RU" b="1" dirty="0" smtClean="0">
                <a:solidFill>
                  <a:srgbClr val="FF0000"/>
                </a:solidFill>
                <a:latin typeface="Times New Roman" pitchFamily="18" charset="0"/>
                <a:cs typeface="Times New Roman" pitchFamily="18" charset="0"/>
              </a:rPr>
              <a:t> этап. Работа над указательным жестом и жестами «да», «нет».</a:t>
            </a:r>
            <a:endParaRPr lang="ru-RU" dirty="0"/>
          </a:p>
        </p:txBody>
      </p:sp>
      <p:sp>
        <p:nvSpPr>
          <p:cNvPr id="3" name="Содержимое 2"/>
          <p:cNvSpPr>
            <a:spLocks noGrp="1"/>
          </p:cNvSpPr>
          <p:nvPr>
            <p:ph sz="half" idx="1"/>
          </p:nvPr>
        </p:nvSpPr>
        <p:spPr/>
        <p:txBody>
          <a:bodyPr>
            <a:normAutofit lnSpcReduction="10000"/>
          </a:bodyPr>
          <a:lstStyle/>
          <a:p>
            <a:r>
              <a:rPr lang="ru-RU" dirty="0" smtClean="0">
                <a:latin typeface="Times New Roman" pitchFamily="18" charset="0"/>
                <a:cs typeface="Times New Roman" pitchFamily="18" charset="0"/>
              </a:rPr>
              <a:t>Используются разного рода картинки по всем лексическим темам со съёмными элементами;</a:t>
            </a:r>
          </a:p>
          <a:p>
            <a:r>
              <a:rPr lang="ru-RU" dirty="0" smtClean="0">
                <a:latin typeface="Times New Roman" pitchFamily="18" charset="0"/>
                <a:cs typeface="Times New Roman" pitchFamily="18" charset="0"/>
              </a:rPr>
              <a:t>Все картинки реальны и схожи с объектами встречающимися ребёнку с РАС в обыденной ситуации, жизни.</a:t>
            </a:r>
            <a:endParaRPr lang="ru-RU" dirty="0">
              <a:latin typeface="Times New Roman" pitchFamily="18" charset="0"/>
              <a:cs typeface="Times New Roman" pitchFamily="18" charset="0"/>
            </a:endParaRPr>
          </a:p>
        </p:txBody>
      </p:sp>
      <p:pic>
        <p:nvPicPr>
          <p:cNvPr id="5" name="Picture 3" descr="C:\Users\Мария\Desktop\5\P_20181228_140336.jpg"/>
          <p:cNvPicPr>
            <a:picLocks noGrp="1" noChangeAspect="1" noChangeArrowheads="1"/>
          </p:cNvPicPr>
          <p:nvPr>
            <p:ph sz="half" idx="2"/>
          </p:nvPr>
        </p:nvPicPr>
        <p:blipFill>
          <a:blip r:embed="rId2" cstate="print"/>
          <a:srcRect/>
          <a:stretch>
            <a:fillRect/>
          </a:stretch>
        </p:blipFill>
        <p:spPr bwMode="auto">
          <a:xfrm>
            <a:off x="4860032" y="1484784"/>
            <a:ext cx="4038600" cy="2474300"/>
          </a:xfrm>
          <a:prstGeom prst="rect">
            <a:avLst/>
          </a:prstGeom>
          <a:noFill/>
        </p:spPr>
      </p:pic>
      <p:pic>
        <p:nvPicPr>
          <p:cNvPr id="6" name="Picture 2" descr="C:\Users\Мария\Desktop\картин\1545359676185.jpg"/>
          <p:cNvPicPr>
            <a:picLocks noGrp="1" noChangeAspect="1" noChangeArrowheads="1"/>
          </p:cNvPicPr>
          <p:nvPr/>
        </p:nvPicPr>
        <p:blipFill>
          <a:blip r:embed="rId3" cstate="print"/>
          <a:srcRect/>
          <a:stretch>
            <a:fillRect/>
          </a:stretch>
        </p:blipFill>
        <p:spPr bwMode="auto">
          <a:xfrm>
            <a:off x="4860032" y="4149080"/>
            <a:ext cx="4030849" cy="2376264"/>
          </a:xfrm>
          <a:prstGeom prst="rect">
            <a:avLst/>
          </a:prstGeom>
          <a:noFill/>
        </p:spPr>
      </p:pic>
    </p:spTree>
  </p:cSld>
  <p:clrMapOvr>
    <a:masterClrMapping/>
  </p:clrMapOvr>
  <p:transition>
    <p:wedge/>
  </p:transition>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117</TotalTime>
  <Words>346</Words>
  <Application>Microsoft Office PowerPoint</Application>
  <PresentationFormat>Экран (4:3)</PresentationFormat>
  <Paragraphs>54</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Тема Office</vt:lpstr>
      <vt:lpstr>Использование методических разработок при реализации коррекционной работы учителя дефектолога и учителя-логопеда с учащимися с РАС.</vt:lpstr>
      <vt:lpstr>Анкета для учителей </vt:lpstr>
      <vt:lpstr>Анкета для родителей</vt:lpstr>
      <vt:lpstr>Презентация PowerPoint</vt:lpstr>
      <vt:lpstr>Презентация PowerPoint</vt:lpstr>
      <vt:lpstr>Информация для системы поощрения ребёнка Какую еду любит ребенок?  Какие игрушки любит ребёнок?   Любит ли ребенок смотреть видео? Если да, то какое? Любит ли ребёнок слушать музыку? Если да, то какую?   Какие игры предпочитает ребёнок?  Чем ребёнок любит заниматься в свободное время?  Какие активные игры любит ребёнок?  Что может испугать или расстроить ребёнка? Что при этом происходит с ребёнком?  Чем Вы успокаиваете ребёнка?  Какое время необходимо для успокоения ребёнка?   Если ребёнок устал – его поведение.  Принимает ли Ваш ребёнок медикаменты?  Наблюдали ли Вы изменения в поведении во время медикаментозного лечения  и при отсутствии лечения?  Опишите изменения в  поведении.   </vt:lpstr>
      <vt:lpstr>I этап. Первичный контакт. </vt:lpstr>
      <vt:lpstr>II этап. Первичные учебные навыки.</vt:lpstr>
      <vt:lpstr>III этап. Работа над указательным жестом и жестами «да», «нет».</vt:lpstr>
      <vt:lpstr>IV этап. Обучение чтению.</vt:lpstr>
      <vt:lpstr>Наглядный материал по методике Л.Г.Нуриевой</vt:lpstr>
      <vt:lpstr>Наглядный материал по методике В.С.Сандрикова</vt:lpstr>
      <vt:lpstr>ТВОРЧЕСКИХ УСПЕХОВ И ТЕРПЕНИЯ!</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Использование методических разработок при реализации коррекционной работы учителя дефектолога и учителя-логопеда с учащимися с РАС.</dc:title>
  <dc:creator>Мария</dc:creator>
  <cp:lastModifiedBy>user</cp:lastModifiedBy>
  <cp:revision>46</cp:revision>
  <dcterms:created xsi:type="dcterms:W3CDTF">2019-03-09T07:49:49Z</dcterms:created>
  <dcterms:modified xsi:type="dcterms:W3CDTF">2024-11-23T07:01:18Z</dcterms:modified>
</cp:coreProperties>
</file>