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321471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«Система работы службы сопровождения обучающихся с РАС в условиях  ресурсного класса и инклюзивного класса общеобразовательной школы».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58" y="4357694"/>
            <a:ext cx="4786346" cy="1281106"/>
          </a:xfrm>
        </p:spPr>
        <p:txBody>
          <a:bodyPr>
            <a:normAutofit/>
          </a:bodyPr>
          <a:lstStyle/>
          <a:p>
            <a:r>
              <a:rPr lang="ru-RU" dirty="0" smtClean="0"/>
              <a:t>Служба сопровождения МБОУ СШ 28</a:t>
            </a:r>
            <a:endParaRPr lang="ru-RU" dirty="0"/>
          </a:p>
        </p:txBody>
      </p:sp>
      <p:pic>
        <p:nvPicPr>
          <p:cNvPr id="1026" name="Picture 2" descr="C:\Users\user\Desktop\фото\k3Mwpc2lwGm2WEDH3aMa35W2DwDDrUNzKGXjFx18WXdkYKF2o_PnTMj1s7uMdzYntJEwSwX3Npb84SVTLd5qj9q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3857629"/>
            <a:ext cx="2286017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 smtClean="0"/>
              <a:t>Основными особенностями</a:t>
            </a:r>
            <a:r>
              <a:rPr lang="ru-RU" sz="2400" b="1" dirty="0" smtClean="0"/>
              <a:t> детей с РАС, препятствующими их социальной адаптации и обучению в среде сверстников, являются: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900" dirty="0" smtClean="0"/>
              <a:t>выраженные трудности социально-эмоционального взаимодействия;</a:t>
            </a:r>
          </a:p>
          <a:p>
            <a:r>
              <a:rPr lang="ru-RU" sz="2900" dirty="0" smtClean="0"/>
              <a:t>трудности организации собственной деятельности и поведения, поведенческие нарушения, выраженные в разной степени;</a:t>
            </a:r>
          </a:p>
          <a:p>
            <a:r>
              <a:rPr lang="ru-RU" sz="2900" dirty="0" smtClean="0"/>
              <a:t>выраженная неравномерность и специфика развития психических функций, специфика развития познавательной деятельности в целом;</a:t>
            </a:r>
          </a:p>
          <a:p>
            <a:r>
              <a:rPr lang="ru-RU" sz="2900" dirty="0" smtClean="0"/>
              <a:t>трудности в установлении продуктивного взаимодействия с окружающими;</a:t>
            </a:r>
          </a:p>
          <a:p>
            <a:r>
              <a:rPr lang="ru-RU" sz="2900" dirty="0" smtClean="0"/>
              <a:t>необходимость в специально организованном образовательном пространстве, использовании специальных приемов и методов при обучении и психолого-педагогическом сопровождении детей с РАС.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К особым образовательным потребностям детей с РАС в школьном возрасте относятся: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Потребность в реализации практико-ориентированной и социальной направленности в обучении и воспитании.</a:t>
            </a:r>
          </a:p>
          <a:p>
            <a:r>
              <a:rPr lang="ru-RU" dirty="0" smtClean="0"/>
              <a:t>Потребность в организации и реализации занятий коррекционно-развивающей направленности (с учителем-дефектологом, учителем-логопедом, педагогом-психологом, социальным педагогом и др.).</a:t>
            </a:r>
          </a:p>
          <a:p>
            <a:r>
              <a:rPr lang="ru-RU" dirty="0" smtClean="0"/>
              <a:t>Потребность  в  использовании  дополнительных  средств,  повышающих эффективность обучения.</a:t>
            </a:r>
          </a:p>
          <a:p>
            <a:r>
              <a:rPr lang="ru-RU" dirty="0" smtClean="0"/>
              <a:t>Потребность в дозировании учебной нагрузки с учетом темпа и работоспособности.</a:t>
            </a:r>
          </a:p>
          <a:p>
            <a:r>
              <a:rPr lang="ru-RU" dirty="0" smtClean="0"/>
              <a:t>Потребность в особенно четкой и упорядоченной временно пространственной структуре образовательной среды, поддерживающей учебную деятельность ребенка.</a:t>
            </a:r>
          </a:p>
          <a:p>
            <a:r>
              <a:rPr lang="ru-RU" dirty="0" smtClean="0"/>
              <a:t>Потребность в специальной отработке форм адекватного учебного поведения ребенка, навыков коммуникации и взаимодействия с учителем.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Организации психолого-педагогического сопровождения (поддержки) разных категорий детей с РАС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Вариант 8.1</a:t>
            </a:r>
            <a:endParaRPr lang="ru-RU" sz="1800" dirty="0" smtClean="0"/>
          </a:p>
          <a:p>
            <a:pPr lvl="0"/>
            <a:r>
              <a:rPr lang="ru-RU" sz="1800" dirty="0" smtClean="0"/>
              <a:t>помощь в формировании жизненных компетенций</a:t>
            </a:r>
          </a:p>
          <a:p>
            <a:pPr lvl="0"/>
            <a:r>
              <a:rPr lang="ru-RU" sz="1800" dirty="0" smtClean="0"/>
              <a:t>развитии адекватных отношений между ребенком и другими участниками учебного процесса</a:t>
            </a:r>
          </a:p>
          <a:p>
            <a:pPr lvl="0"/>
            <a:r>
              <a:rPr lang="ru-RU" sz="1800" dirty="0" smtClean="0"/>
              <a:t>создание условий для успешного овладения учебной деятельностью</a:t>
            </a:r>
          </a:p>
          <a:p>
            <a:pPr>
              <a:buNone/>
            </a:pPr>
            <a:endParaRPr lang="ru-RU" sz="1800" b="1" smtClean="0"/>
          </a:p>
          <a:p>
            <a:pPr>
              <a:buNone/>
            </a:pPr>
            <a:r>
              <a:rPr lang="ru-RU" sz="1800" b="1" smtClean="0"/>
              <a:t>Вариант </a:t>
            </a:r>
            <a:r>
              <a:rPr lang="ru-RU" sz="1800" b="1" dirty="0" smtClean="0"/>
              <a:t>8.2   и  8.3</a:t>
            </a:r>
            <a:endParaRPr lang="ru-RU" sz="1800" dirty="0" smtClean="0"/>
          </a:p>
          <a:p>
            <a:pPr lvl="0"/>
            <a:r>
              <a:rPr lang="ru-RU" sz="1800" dirty="0" smtClean="0">
                <a:solidFill>
                  <a:srgbClr val="FF0000"/>
                </a:solidFill>
              </a:rPr>
              <a:t>поэтапное формирование </a:t>
            </a:r>
            <a:r>
              <a:rPr lang="ru-RU" sz="1800" dirty="0" smtClean="0"/>
              <a:t>учебной деятельности и коммуникативного поведения</a:t>
            </a:r>
          </a:p>
          <a:p>
            <a:pPr lvl="0"/>
            <a:r>
              <a:rPr lang="ru-RU" sz="1800" dirty="0" smtClean="0"/>
              <a:t>расширение повседневного жизненного опыта, социальных контактов</a:t>
            </a:r>
            <a:br>
              <a:rPr lang="ru-RU" sz="1800" dirty="0" smtClean="0"/>
            </a:br>
            <a:r>
              <a:rPr lang="ru-RU" sz="1800" dirty="0" smtClean="0"/>
              <a:t>обучающихся с детьми и взрослыми в доступных для них пределах</a:t>
            </a:r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r>
              <a:rPr lang="ru-RU" sz="1800" b="1" dirty="0" smtClean="0"/>
              <a:t>Вариант 8.4</a:t>
            </a:r>
            <a:endParaRPr lang="ru-RU" sz="1800" dirty="0" smtClean="0"/>
          </a:p>
          <a:p>
            <a:pPr lvl="0"/>
            <a:r>
              <a:rPr lang="ru-RU" sz="1800" dirty="0" smtClean="0"/>
              <a:t>разработка специальной индивидуальной программы развития (СИПР)</a:t>
            </a:r>
          </a:p>
          <a:p>
            <a:pPr lvl="0"/>
            <a:r>
              <a:rPr lang="ru-RU" sz="1800" dirty="0" smtClean="0">
                <a:solidFill>
                  <a:srgbClr val="FF0000"/>
                </a:solidFill>
              </a:rPr>
              <a:t>дозированное расширение </a:t>
            </a:r>
            <a:r>
              <a:rPr lang="ru-RU" sz="1800" dirty="0" smtClean="0"/>
              <a:t>повседневного жизненного опыта и социальных контактов</a:t>
            </a: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то\7MpeYlQvcE75FGmkC0M99Nbhz-0zf_yr5QMWg_H1JBHvPrbDBHWHJG_ZMSJf2SazH3A8G0Qn6hYK1IwAKhB37wZ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1"/>
            <a:ext cx="2786082" cy="3643338"/>
          </a:xfrm>
          <a:prstGeom prst="rect">
            <a:avLst/>
          </a:prstGeom>
          <a:noFill/>
        </p:spPr>
      </p:pic>
      <p:pic>
        <p:nvPicPr>
          <p:cNvPr id="1027" name="Picture 3" descr="C:\Users\user\Desktop\фото\фотки класс\январь 2023 года\0ae38a1c-1105-4726-9a71-fc6c2dd5dfd7.jf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214290"/>
            <a:ext cx="2857520" cy="3462642"/>
          </a:xfrm>
          <a:prstGeom prst="rect">
            <a:avLst/>
          </a:prstGeom>
          <a:noFill/>
        </p:spPr>
      </p:pic>
      <p:pic>
        <p:nvPicPr>
          <p:cNvPr id="1028" name="Picture 4" descr="C:\Users\user\Desktop\фото\фотки класс\январь 2023 года\0dbe4da2-c1df-4fe0-b51f-4094c372d0b3.jf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500042"/>
            <a:ext cx="2143122" cy="3286124"/>
          </a:xfrm>
          <a:prstGeom prst="rect">
            <a:avLst/>
          </a:prstGeom>
          <a:noFill/>
        </p:spPr>
      </p:pic>
      <p:pic>
        <p:nvPicPr>
          <p:cNvPr id="1029" name="Picture 5" descr="C:\Users\user\Desktop\фото\фотки класс\январь 2023 года\3b1a2de6-1d76-44a7-bfb9-773a4026e481.jf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4143380"/>
            <a:ext cx="3571900" cy="2428892"/>
          </a:xfrm>
          <a:prstGeom prst="rect">
            <a:avLst/>
          </a:prstGeom>
          <a:noFill/>
        </p:spPr>
      </p:pic>
      <p:pic>
        <p:nvPicPr>
          <p:cNvPr id="1030" name="Picture 6" descr="C:\Users\user\Desktop\фото\фотки класс\январь 2023 года\1dbefda1-11ce-468a-851d-7871e389c10b.jf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4143380"/>
            <a:ext cx="3379808" cy="2529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Специалистам службы сопровождения необходимо уделять особое внимание проведению оценки: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- </a:t>
            </a:r>
            <a:r>
              <a:rPr lang="ru-RU" sz="2400" dirty="0" smtClean="0"/>
              <a:t>особенностей коммуникации, поведения;</a:t>
            </a:r>
            <a:br>
              <a:rPr lang="ru-RU" sz="2400" dirty="0" smtClean="0"/>
            </a:br>
            <a:r>
              <a:rPr lang="ru-RU" sz="2400" dirty="0" smtClean="0"/>
              <a:t>- развития психических процессов; </a:t>
            </a:r>
            <a:br>
              <a:rPr lang="ru-RU" sz="2400" dirty="0" smtClean="0"/>
            </a:br>
            <a:r>
              <a:rPr lang="ru-RU" sz="2400" dirty="0" smtClean="0"/>
              <a:t> -эмоционально-волевой сферы, предпочтений; </a:t>
            </a:r>
            <a:br>
              <a:rPr lang="ru-RU" sz="2400" dirty="0" smtClean="0"/>
            </a:br>
            <a:r>
              <a:rPr lang="ru-RU" sz="2400" dirty="0" smtClean="0"/>
              <a:t>- социальных навыков учащихся; </a:t>
            </a:r>
            <a:br>
              <a:rPr lang="ru-RU" sz="2400" dirty="0" smtClean="0"/>
            </a:br>
            <a:r>
              <a:rPr lang="ru-RU" sz="2400" dirty="0" smtClean="0"/>
              <a:t>- а также совместной с учителем разработке и реализации программ и материалов, которые будут наилучшим образом способствовать обучению и развитию личности ребенка с РАС.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user\Desktop\фото\фотки класс\январь 2023 года\9e80eed6-aba7-4c5b-b569-ae60b16dcbd9.jf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4714884"/>
            <a:ext cx="2643206" cy="1875224"/>
          </a:xfrm>
          <a:prstGeom prst="rect">
            <a:avLst/>
          </a:prstGeom>
          <a:noFill/>
        </p:spPr>
      </p:pic>
      <p:pic>
        <p:nvPicPr>
          <p:cNvPr id="1027" name="Picture 3" descr="C:\Users\user\Desktop\фото\фотки класс\январь 2023 года\3be39913-1d9f-47e6-a430-e145f3d27124.jf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4714884"/>
            <a:ext cx="3091612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Деятельность учителя-дефектолога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 lvl="0"/>
            <a:r>
              <a:rPr lang="ru-RU" sz="2600" b="1" dirty="0" smtClean="0"/>
              <a:t>Создание адекватно организованной среды</a:t>
            </a:r>
            <a:endParaRPr lang="ru-RU" sz="2600" dirty="0" smtClean="0"/>
          </a:p>
          <a:p>
            <a:pPr lvl="0"/>
            <a:r>
              <a:rPr lang="ru-RU" sz="2600" b="1" dirty="0" smtClean="0"/>
              <a:t>Организация и визуализация времени.</a:t>
            </a:r>
            <a:endParaRPr lang="ru-RU" sz="2600" dirty="0" smtClean="0"/>
          </a:p>
          <a:p>
            <a:pPr lvl="0"/>
            <a:r>
              <a:rPr lang="ru-RU" sz="2600" b="1" dirty="0" smtClean="0"/>
              <a:t>Структурирование всех видов деятельности.</a:t>
            </a:r>
            <a:endParaRPr lang="ru-RU" sz="2600" dirty="0" smtClean="0"/>
          </a:p>
          <a:p>
            <a:pPr lvl="0"/>
            <a:r>
              <a:rPr lang="ru-RU" sz="2600" b="1" dirty="0" smtClean="0"/>
              <a:t>Преодоление неравномерности в развитии.</a:t>
            </a:r>
            <a:endParaRPr lang="ru-RU" sz="2600" dirty="0" smtClean="0"/>
          </a:p>
          <a:p>
            <a:pPr lvl="0"/>
            <a:r>
              <a:rPr lang="ru-RU" sz="2600" b="1" dirty="0" smtClean="0"/>
              <a:t>Организация режима коммуникативного общения.</a:t>
            </a:r>
            <a:endParaRPr lang="ru-RU" sz="2600" dirty="0" smtClean="0"/>
          </a:p>
          <a:p>
            <a:pPr lvl="0"/>
            <a:r>
              <a:rPr lang="ru-RU" sz="2600" b="1" dirty="0" smtClean="0"/>
              <a:t>Сопровождение образовательного процесса.</a:t>
            </a:r>
            <a:endParaRPr lang="ru-RU" sz="2600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user\Desktop\фото\фотки класс\январь 2023 года\3c47ab5a-8ea7-43e4-9c24-f41687f008c0.jf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786190"/>
            <a:ext cx="1982387" cy="2643182"/>
          </a:xfrm>
          <a:prstGeom prst="rect">
            <a:avLst/>
          </a:prstGeom>
          <a:noFill/>
        </p:spPr>
      </p:pic>
      <p:pic>
        <p:nvPicPr>
          <p:cNvPr id="1027" name="Picture 3" descr="C:\Users\user\Desktop\фото\фотки класс\январь 2023 года\4c0ca3ec-ee01-4695-b1f6-c3c531fea4de.jf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3786190"/>
            <a:ext cx="1928826" cy="2643206"/>
          </a:xfrm>
          <a:prstGeom prst="rect">
            <a:avLst/>
          </a:prstGeom>
          <a:noFill/>
        </p:spPr>
      </p:pic>
      <p:pic>
        <p:nvPicPr>
          <p:cNvPr id="1028" name="Picture 4" descr="C:\Users\user\Desktop\фото\фотки класс\январь 2023 года\7cc3acd7-576e-4cbe-8fd6-675f24c700f8.jf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3786190"/>
            <a:ext cx="3286148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Программа мастер-класса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/>
              <a:t>Семинар</a:t>
            </a:r>
            <a:r>
              <a:rPr lang="ru-RU" sz="2400" dirty="0" smtClean="0"/>
              <a:t> «Сопровождение учебного процесса обучающихся с РАС в условиях ресурсного и инклюзивного класса специалистами службы сопровождения» </a:t>
            </a:r>
            <a:endParaRPr lang="ru-RU" sz="2400" dirty="0" smtClean="0"/>
          </a:p>
          <a:p>
            <a:r>
              <a:rPr lang="ru-RU" sz="2400" b="1" dirty="0" smtClean="0"/>
              <a:t>Тренинг</a:t>
            </a:r>
            <a:r>
              <a:rPr lang="ru-RU" sz="2400" dirty="0" smtClean="0"/>
              <a:t> </a:t>
            </a:r>
            <a:r>
              <a:rPr lang="ru-RU" sz="2400" dirty="0" smtClean="0"/>
              <a:t>«Педагогическая коррекция дезадаптивного поведения  учащихся с РАС» </a:t>
            </a:r>
            <a:endParaRPr lang="ru-RU" sz="2400" dirty="0" smtClean="0"/>
          </a:p>
          <a:p>
            <a:r>
              <a:rPr lang="ru-RU" sz="2400" b="1" dirty="0" smtClean="0"/>
              <a:t>Круглый </a:t>
            </a:r>
            <a:r>
              <a:rPr lang="ru-RU" sz="2400" b="1" dirty="0" smtClean="0"/>
              <a:t>стол </a:t>
            </a:r>
            <a:r>
              <a:rPr lang="ru-RU" sz="2400" dirty="0" smtClean="0"/>
              <a:t>«Адаптация учебных материалов» </a:t>
            </a:r>
            <a:endParaRPr lang="ru-RU" sz="2400" dirty="0" smtClean="0"/>
          </a:p>
          <a:p>
            <a:r>
              <a:rPr lang="ru-RU" sz="2400" b="1" dirty="0" smtClean="0"/>
              <a:t>Семинар</a:t>
            </a:r>
            <a:r>
              <a:rPr lang="ru-RU" sz="2400" dirty="0" smtClean="0"/>
              <a:t> </a:t>
            </a:r>
            <a:r>
              <a:rPr lang="ru-RU" sz="2400" dirty="0" smtClean="0"/>
              <a:t>«Использование методических разработок при реализации коррекционной работы специалистов службы сопровождения с учащимися с </a:t>
            </a:r>
            <a:r>
              <a:rPr lang="ru-RU" sz="2400" smtClean="0"/>
              <a:t>РАС</a:t>
            </a:r>
            <a:r>
              <a:rPr lang="ru-RU" sz="2400" smtClean="0"/>
              <a:t>»</a:t>
            </a:r>
          </a:p>
          <a:p>
            <a:pPr marL="0" indent="0">
              <a:buNone/>
            </a:pP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348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«Система работы службы сопровождения обучающихся с РАС в условиях  ресурсного класса и инклюзивного класса общеобразовательной школы».</vt:lpstr>
      <vt:lpstr>Основными особенностями детей с РАС, препятствующими их социальной адаптации и обучению в среде сверстников, являются:</vt:lpstr>
      <vt:lpstr>К особым образовательным потребностям детей с РАС в школьном возрасте относятся: </vt:lpstr>
      <vt:lpstr> Организации психолого-педагогического сопровождения (поддержки) разных категорий детей с РАС </vt:lpstr>
      <vt:lpstr>Презентация PowerPoint</vt:lpstr>
      <vt:lpstr>Специалистам службы сопровождения необходимо уделять особое внимание проведению оценки:</vt:lpstr>
      <vt:lpstr>Деятельность учителя-дефектолога </vt:lpstr>
      <vt:lpstr>Программа мастер-класса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«Система работы службы сопровождения обучающихся с РАС в условиях  ресурсного класса и инклюзивного класса общеобразовательной школы».</dc:title>
  <dc:creator>user</dc:creator>
  <cp:lastModifiedBy>user</cp:lastModifiedBy>
  <cp:revision>17</cp:revision>
  <dcterms:created xsi:type="dcterms:W3CDTF">2023-11-17T03:19:37Z</dcterms:created>
  <dcterms:modified xsi:type="dcterms:W3CDTF">2024-11-23T06:52:02Z</dcterms:modified>
</cp:coreProperties>
</file>