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sldIdLst>
    <p:sldId id="262" r:id="rId2"/>
    <p:sldId id="261" r:id="rId3"/>
    <p:sldId id="271" r:id="rId4"/>
    <p:sldId id="264" r:id="rId5"/>
    <p:sldId id="265" r:id="rId6"/>
    <p:sldId id="266" r:id="rId7"/>
    <p:sldId id="267" r:id="rId8"/>
    <p:sldId id="268" r:id="rId9"/>
    <p:sldId id="288" r:id="rId10"/>
    <p:sldId id="269" r:id="rId11"/>
    <p:sldId id="270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2" r:id="rId21"/>
    <p:sldId id="283" r:id="rId22"/>
    <p:sldId id="280" r:id="rId23"/>
    <p:sldId id="281" r:id="rId24"/>
    <p:sldId id="284" r:id="rId25"/>
    <p:sldId id="285" r:id="rId26"/>
    <p:sldId id="286" r:id="rId27"/>
    <p:sldId id="289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77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74064150-8BBB-4573-9692-F446FE79010F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C3EFDBF9-EBEB-42C2-8FBB-632B79593F50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1859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64150-8BBB-4573-9692-F446FE79010F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FDBF9-EBEB-42C2-8FBB-632B79593F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17560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64150-8BBB-4573-9692-F446FE79010F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FDBF9-EBEB-42C2-8FBB-632B79593F50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82313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64150-8BBB-4573-9692-F446FE79010F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FDBF9-EBEB-42C2-8FBB-632B79593F5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56557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64150-8BBB-4573-9692-F446FE79010F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FDBF9-EBEB-42C2-8FBB-632B79593F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15567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64150-8BBB-4573-9692-F446FE79010F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FDBF9-EBEB-42C2-8FBB-632B79593F5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35359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64150-8BBB-4573-9692-F446FE79010F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FDBF9-EBEB-42C2-8FBB-632B79593F50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09460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64150-8BBB-4573-9692-F446FE79010F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FDBF9-EBEB-42C2-8FBB-632B79593F50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2834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64150-8BBB-4573-9692-F446FE79010F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FDBF9-EBEB-42C2-8FBB-632B79593F50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4205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64150-8BBB-4573-9692-F446FE79010F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FDBF9-EBEB-42C2-8FBB-632B79593F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3394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64150-8BBB-4573-9692-F446FE79010F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FDBF9-EBEB-42C2-8FBB-632B79593F50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8241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64150-8BBB-4573-9692-F446FE79010F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FDBF9-EBEB-42C2-8FBB-632B79593F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7866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64150-8BBB-4573-9692-F446FE79010F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FDBF9-EBEB-42C2-8FBB-632B79593F50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2191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64150-8BBB-4573-9692-F446FE79010F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FDBF9-EBEB-42C2-8FBB-632B79593F50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8403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64150-8BBB-4573-9692-F446FE79010F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FDBF9-EBEB-42C2-8FBB-632B79593F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4173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64150-8BBB-4573-9692-F446FE79010F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FDBF9-EBEB-42C2-8FBB-632B79593F50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2539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64150-8BBB-4573-9692-F446FE79010F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FDBF9-EBEB-42C2-8FBB-632B79593F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1395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4064150-8BBB-4573-9692-F446FE79010F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3EFDBF9-EBEB-42C2-8FBB-632B79593F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8992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  <p:sldLayoutId id="2147483875" r:id="rId12"/>
    <p:sldLayoutId id="2147483876" r:id="rId13"/>
    <p:sldLayoutId id="2147483877" r:id="rId14"/>
    <p:sldLayoutId id="2147483878" r:id="rId15"/>
    <p:sldLayoutId id="2147483879" r:id="rId16"/>
    <p:sldLayoutId id="2147483880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Relationship Id="rId14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45474" y="1763484"/>
            <a:ext cx="953588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u="sng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Адаптация учебного материала </a:t>
            </a:r>
            <a: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это изменение, упрощение заданий, алгоритмов, практических, контрольных работ таким образом, чтобы они стали максимально понятны ученику с особыми образовательными потребностями и были учтены при этом индивидуальные дефициты конкретного ребёнка или группы детей.</a:t>
            </a:r>
            <a:b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800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9926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84216" y="1240971"/>
            <a:ext cx="1054172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u="sng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Сложные абстрактные понятия для понимания детей с РАС: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денежные единицы;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800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лина; 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800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ес;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800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ремя.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ru-RU" sz="2800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9167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977" y="1711947"/>
            <a:ext cx="4798309" cy="359716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4046" y="1850724"/>
            <a:ext cx="4611188" cy="345839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685109" y="862149"/>
            <a:ext cx="88958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u="sng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Алгоритмы решения примеров.</a:t>
            </a:r>
            <a:endParaRPr lang="ru-RU" sz="3200" b="1" i="1" u="sng" dirty="0">
              <a:solidFill>
                <a:srgbClr val="7030A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7295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62149" y="627017"/>
            <a:ext cx="10306593" cy="6401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u="sng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Типичные трудности для учеников с РАС на уроках </a:t>
            </a:r>
            <a:r>
              <a:rPr lang="ru-RU" sz="3200" b="1" i="1" u="sng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русского языка:</a:t>
            </a:r>
            <a:endParaRPr lang="ru-RU" sz="3200" b="1" i="1" u="sng" dirty="0">
              <a:solidFill>
                <a:srgbClr val="7030A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2400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1-м классе, трудно устно составлять текст из 3–5 предложений на заданную </a:t>
            </a:r>
            <a:r>
              <a:rPr lang="ru-RU" sz="2400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тему; 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2400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2-м классе учащимся сложно восстанавливать деформированный повествовательный текст из трех </a:t>
            </a:r>
            <a:r>
              <a:rPr lang="ru-RU" sz="2400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частей; 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2400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3-м классе возникают проблемы с написанием изложений и сочинений по плану, с подготовкой сочинений повествовательного характера по сюжетной картинке, по личным наблюдениям, даже после предварительной </a:t>
            </a:r>
            <a:r>
              <a:rPr lang="ru-RU" sz="2400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подготовки</a:t>
            </a:r>
            <a:r>
              <a:rPr lang="ru-RU" sz="2400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400" i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2400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4-м классе у детей с РАС отмечаются сложности с определением темы и основной мысли текста, в котором они прямо автором не сформулированы. 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endParaRPr lang="ru-RU" sz="2400" i="1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8004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5634" y="1553893"/>
            <a:ext cx="6988629" cy="447661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36468" y="809896"/>
            <a:ext cx="10228217" cy="583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u="sng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Изложение.</a:t>
            </a:r>
            <a:endParaRPr lang="ru-RU" sz="3200" b="1" i="1" u="sng" dirty="0">
              <a:solidFill>
                <a:srgbClr val="7030A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1318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145" y="940526"/>
            <a:ext cx="4610099" cy="341772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86891" y="800130"/>
            <a:ext cx="7733212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u="sng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Сочинение.</a:t>
            </a:r>
            <a:endParaRPr lang="ru-RU" sz="3200" b="1" i="1" u="sng" dirty="0">
              <a:solidFill>
                <a:srgbClr val="7030A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3131" y="1419402"/>
            <a:ext cx="4532812" cy="33341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0427" y="3925869"/>
            <a:ext cx="3158002" cy="210330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2962" y="4498644"/>
            <a:ext cx="2730135" cy="1831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744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62150" y="1136469"/>
            <a:ext cx="4885508" cy="3750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07000"/>
              </a:lnSpc>
              <a:spcAft>
                <a:spcPts val="2250"/>
              </a:spcAft>
            </a:pPr>
            <a:r>
              <a:rPr lang="ru-RU" sz="2400" b="1" i="1" u="sng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всего класса</a:t>
            </a:r>
          </a:p>
          <a:p>
            <a:pPr fontAlgn="base">
              <a:lnSpc>
                <a:spcPct val="107000"/>
              </a:lnSpc>
              <a:spcAft>
                <a:spcPts val="2250"/>
              </a:spcAft>
            </a:pPr>
            <a:r>
              <a:rPr lang="ru-RU" sz="2400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Спишите, укажите </a:t>
            </a:r>
            <a:r>
              <a:rPr lang="ru-RU" sz="2400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падеж имён существительных.</a:t>
            </a:r>
          </a:p>
          <a:p>
            <a:pPr>
              <a:spcAft>
                <a:spcPts val="975"/>
              </a:spcAft>
            </a:pPr>
            <a:r>
              <a:rPr lang="ru-RU" sz="2400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Спрыгнул </a:t>
            </a:r>
            <a:r>
              <a:rPr lang="ru-RU" sz="2400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дерева, летел на паутинке, радуюсь тишине, доволен прогулкой, </a:t>
            </a:r>
            <a:r>
              <a:rPr lang="ru-RU" sz="2400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расцвели </a:t>
            </a:r>
            <a:r>
              <a:rPr lang="ru-RU" sz="2400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ландыши, вижу дятла</a:t>
            </a:r>
            <a:r>
              <a:rPr lang="ru-RU" sz="2400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spcAft>
                <a:spcPts val="975"/>
              </a:spcAft>
            </a:pPr>
            <a:endParaRPr lang="ru-RU" i="1" dirty="0">
              <a:solidFill>
                <a:srgbClr val="7030A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505304" y="1136469"/>
            <a:ext cx="4807130" cy="32983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75"/>
              </a:spcAft>
            </a:pPr>
            <a:r>
              <a:rPr lang="ru-RU" i="1" dirty="0" smtClean="0">
                <a:solidFill>
                  <a:srgbClr val="0070C0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ru-RU" sz="2400" b="1" i="1" u="sng" dirty="0" smtClean="0">
                <a:solidFill>
                  <a:srgbClr val="7030A0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Бланк для ученика с РАС.</a:t>
            </a:r>
          </a:p>
          <a:p>
            <a:pPr>
              <a:spcAft>
                <a:spcPts val="975"/>
              </a:spcAft>
            </a:pPr>
            <a:r>
              <a:rPr lang="ru-RU" i="1" dirty="0" smtClean="0">
                <a:solidFill>
                  <a:srgbClr val="0070C0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Спрыгнул </a:t>
            </a:r>
            <a:r>
              <a:rPr lang="ru-RU" i="1" dirty="0">
                <a:solidFill>
                  <a:srgbClr val="0070C0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(с чего?) с дерева (.. . п).</a:t>
            </a:r>
            <a:endParaRPr lang="ru-RU" i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975"/>
              </a:spcAft>
            </a:pPr>
            <a:r>
              <a:rPr lang="ru-RU" i="1" dirty="0">
                <a:solidFill>
                  <a:srgbClr val="0070C0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Летел (на чём?) на паутинке (.. . п.).</a:t>
            </a:r>
            <a:endParaRPr lang="ru-RU" i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975"/>
              </a:spcAft>
            </a:pPr>
            <a:r>
              <a:rPr lang="ru-RU" i="1" dirty="0">
                <a:solidFill>
                  <a:srgbClr val="0070C0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Радуюсь (чему?) тишине (.. . п.).</a:t>
            </a:r>
            <a:endParaRPr lang="ru-RU" i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975"/>
              </a:spcAft>
            </a:pPr>
            <a:r>
              <a:rPr lang="ru-RU" i="1" dirty="0">
                <a:solidFill>
                  <a:srgbClr val="0070C0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Доволен (чем?) прогулкой (.. . п.).</a:t>
            </a:r>
            <a:endParaRPr lang="ru-RU" i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975"/>
              </a:spcAft>
            </a:pPr>
            <a:r>
              <a:rPr lang="ru-RU" i="1" dirty="0">
                <a:solidFill>
                  <a:srgbClr val="0070C0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Расцвели (что?) ландыши (.. . п.).</a:t>
            </a:r>
            <a:endParaRPr lang="ru-RU" i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975"/>
              </a:spcAft>
            </a:pPr>
            <a:r>
              <a:rPr lang="ru-RU" i="1" dirty="0">
                <a:solidFill>
                  <a:srgbClr val="0070C0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Вижу (кого? что?) дятла, дупло (.. . п</a:t>
            </a:r>
            <a:r>
              <a:rPr lang="ru-RU" i="1" dirty="0" smtClean="0">
                <a:solidFill>
                  <a:srgbClr val="0070C0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.)</a:t>
            </a:r>
          </a:p>
          <a:p>
            <a:pPr>
              <a:spcAft>
                <a:spcPts val="975"/>
              </a:spcAft>
            </a:pPr>
            <a:endParaRPr lang="ru-RU" i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0936639"/>
              </p:ext>
            </p:extLst>
          </p:nvPr>
        </p:nvGraphicFramePr>
        <p:xfrm>
          <a:off x="6413863" y="1632858"/>
          <a:ext cx="4506685" cy="2455816"/>
        </p:xfrm>
        <a:graphic>
          <a:graphicData uri="http://schemas.openxmlformats.org/drawingml/2006/table">
            <a:tbl>
              <a:tblPr/>
              <a:tblGrid>
                <a:gridCol w="4506685">
                  <a:extLst>
                    <a:ext uri="{9D8B030D-6E8A-4147-A177-3AD203B41FA5}">
                      <a16:colId xmlns:a16="http://schemas.microsoft.com/office/drawing/2014/main" val="389100694"/>
                    </a:ext>
                  </a:extLst>
                </a:gridCol>
              </a:tblGrid>
              <a:tr h="245581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0078375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4620" t="16190" r="9095" b="9905"/>
          <a:stretch/>
        </p:blipFill>
        <p:spPr>
          <a:xfrm>
            <a:off x="7204166" y="4243441"/>
            <a:ext cx="2926077" cy="187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166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36469" y="1084216"/>
            <a:ext cx="9862457" cy="3780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75"/>
              </a:spcAft>
            </a:pPr>
            <a:endParaRPr lang="ru-RU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975"/>
              </a:spcAft>
            </a:pPr>
            <a:r>
              <a:rPr lang="ru-RU" sz="3200" b="1" i="1" u="sng" dirty="0" smtClean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Задание</a:t>
            </a:r>
          </a:p>
          <a:p>
            <a:pPr algn="ctr">
              <a:spcAft>
                <a:spcPts val="975"/>
              </a:spcAft>
            </a:pPr>
            <a:r>
              <a:rPr lang="ru-RU" sz="2800" b="1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всего класса </a:t>
            </a:r>
            <a:r>
              <a:rPr lang="ru-RU" sz="2800" b="1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доске слова </a:t>
            </a:r>
            <a:endParaRPr lang="ru-RU" sz="2800" b="1" i="1" dirty="0" smtClean="0">
              <a:solidFill>
                <a:srgbClr val="7030A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975"/>
              </a:spcAft>
            </a:pPr>
            <a: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Спишите, </a:t>
            </a:r>
            <a:r>
              <a:rPr lang="ru-RU" sz="2800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вставьте </a:t>
            </a:r>
            <a: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попущенную букву, подберите проверочное слово</a:t>
            </a:r>
            <a:r>
              <a:rPr lang="ru-RU" sz="2800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Образец: Ведро-вёдра, … </a:t>
            </a:r>
            <a:endParaRPr lang="ru-RU" sz="2800" i="1" dirty="0">
              <a:solidFill>
                <a:srgbClr val="7030A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975"/>
              </a:spcAft>
            </a:pPr>
            <a:endParaRPr lang="ru-RU" sz="2800" i="1" dirty="0">
              <a:solidFill>
                <a:srgbClr val="7030A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975"/>
              </a:spcAft>
            </a:pPr>
            <a:r>
              <a:rPr lang="ru-RU" sz="3600" b="1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В…</a:t>
            </a:r>
            <a:r>
              <a:rPr lang="ru-RU" sz="3600" b="1" i="1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дро</a:t>
            </a:r>
            <a:r>
              <a:rPr lang="ru-RU" sz="3600" b="1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600" b="1" i="1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</a:t>
            </a:r>
            <a:r>
              <a:rPr lang="ru-RU" sz="3600" b="1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600" b="1" i="1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зда</a:t>
            </a:r>
            <a:r>
              <a:rPr lang="ru-RU" sz="3600" b="1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600" b="1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л…</a:t>
            </a:r>
            <a:r>
              <a:rPr lang="ru-RU" sz="3600" b="1" i="1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сной</a:t>
            </a:r>
            <a:r>
              <a:rPr lang="ru-RU" sz="3600" b="1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600" b="1" i="1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пч</a:t>
            </a:r>
            <a:r>
              <a:rPr lang="ru-RU" sz="3600" b="1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…ла.</a:t>
            </a:r>
            <a:endParaRPr lang="ru-RU" sz="3600" i="1" dirty="0">
              <a:solidFill>
                <a:srgbClr val="7030A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111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3851" y="1045028"/>
            <a:ext cx="4402183" cy="5186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75"/>
              </a:spcAft>
            </a:pPr>
            <a:r>
              <a:rPr lang="ru-RU" sz="24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1.Прочитай слово.</a:t>
            </a:r>
          </a:p>
          <a:p>
            <a:pPr>
              <a:spcAft>
                <a:spcPts val="975"/>
              </a:spcAft>
            </a:pPr>
            <a:r>
              <a:rPr lang="ru-RU" sz="24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2.Соедини картинку со словом.</a:t>
            </a:r>
          </a:p>
          <a:p>
            <a:pPr>
              <a:spcAft>
                <a:spcPts val="975"/>
              </a:spcAft>
            </a:pPr>
            <a:r>
              <a:rPr lang="ru-RU" sz="24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3.Найти </a:t>
            </a: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проверочное </a:t>
            </a:r>
            <a:r>
              <a:rPr lang="ru-RU" sz="24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слово. </a:t>
            </a:r>
            <a:endParaRPr lang="ru-RU" sz="2400" b="1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975"/>
              </a:spcAft>
            </a:pP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r>
              <a:rPr lang="ru-RU" sz="24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Поставь ударение в словах.</a:t>
            </a:r>
          </a:p>
          <a:p>
            <a:pPr>
              <a:spcAft>
                <a:spcPts val="975"/>
              </a:spcAft>
            </a:pPr>
            <a:r>
              <a:rPr lang="ru-RU" sz="24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5.Вставить букву.</a:t>
            </a:r>
          </a:p>
          <a:p>
            <a:pPr>
              <a:spcAft>
                <a:spcPts val="975"/>
              </a:spcAft>
            </a:pPr>
            <a:r>
              <a:rPr lang="ru-RU" sz="24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6.Соедини </a:t>
            </a: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слова</a:t>
            </a:r>
            <a:r>
              <a:rPr lang="ru-RU" sz="24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24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975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в..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дро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звёзды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975"/>
              </a:spcAft>
            </a:pPr>
            <a:r>
              <a:rPr lang="ru-RU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зв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..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зда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вёдра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975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л..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сной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лес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975"/>
              </a:spcAft>
            </a:pPr>
            <a:r>
              <a:rPr lang="ru-RU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пч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..ла       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пчёлы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50" name="Picture 2" descr="https://sanova.ru/wa-data/public/shop/products/21/82/38221/images/110004/110004.97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034" y="3860974"/>
            <a:ext cx="1956706" cy="172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6034" y="1417739"/>
            <a:ext cx="1801906" cy="180190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1400" y="1665631"/>
            <a:ext cx="2486423" cy="155401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45507" y="3890641"/>
            <a:ext cx="2138207" cy="1423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37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92777" y="378823"/>
            <a:ext cx="10384972" cy="6624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u="sng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Типичные трудности для учеников с РАС на уроках </a:t>
            </a:r>
            <a:r>
              <a:rPr lang="ru-RU" sz="2800" b="1" i="1" u="sng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литературного чтения:</a:t>
            </a:r>
            <a:endParaRPr lang="ru-RU" sz="2800" b="1" i="1" u="sng" dirty="0">
              <a:solidFill>
                <a:srgbClr val="7030A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800" i="1" dirty="0" smtClean="0">
                <a:solidFill>
                  <a:srgbClr val="7030A0"/>
                </a:solidFill>
              </a:rPr>
              <a:t>понимание </a:t>
            </a:r>
            <a:r>
              <a:rPr lang="ru-RU" sz="2800" i="1" dirty="0">
                <a:solidFill>
                  <a:srgbClr val="7030A0"/>
                </a:solidFill>
              </a:rPr>
              <a:t>прочитанных художественных текстов;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800" i="1" dirty="0">
                <a:solidFill>
                  <a:srgbClr val="7030A0"/>
                </a:solidFill>
              </a:rPr>
              <a:t> </a:t>
            </a:r>
            <a:r>
              <a:rPr lang="ru-RU" sz="2800" i="1" dirty="0" smtClean="0">
                <a:solidFill>
                  <a:srgbClr val="7030A0"/>
                </a:solidFill>
              </a:rPr>
              <a:t>понимание </a:t>
            </a:r>
            <a:r>
              <a:rPr lang="ru-RU" sz="2800" i="1" dirty="0">
                <a:solidFill>
                  <a:srgbClr val="7030A0"/>
                </a:solidFill>
              </a:rPr>
              <a:t>последовательности и логики событий;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800" i="1" dirty="0" smtClean="0">
                <a:solidFill>
                  <a:srgbClr val="7030A0"/>
                </a:solidFill>
              </a:rPr>
              <a:t> </a:t>
            </a:r>
            <a:r>
              <a:rPr lang="ru-RU" sz="2800" i="1" dirty="0">
                <a:solidFill>
                  <a:srgbClr val="7030A0"/>
                </a:solidFill>
              </a:rPr>
              <a:t>понимание социальных взаимоотношений героев;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800" i="1" dirty="0" smtClean="0">
                <a:solidFill>
                  <a:srgbClr val="7030A0"/>
                </a:solidFill>
              </a:rPr>
              <a:t> </a:t>
            </a:r>
            <a:r>
              <a:rPr lang="ru-RU" sz="2800" i="1" dirty="0">
                <a:solidFill>
                  <a:srgbClr val="7030A0"/>
                </a:solidFill>
              </a:rPr>
              <a:t>понимание моральных, нравственных аспектов в тексте;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800" i="1" dirty="0" smtClean="0">
                <a:solidFill>
                  <a:srgbClr val="7030A0"/>
                </a:solidFill>
              </a:rPr>
              <a:t>понимание </a:t>
            </a:r>
            <a:r>
              <a:rPr lang="ru-RU" sz="2800" i="1" dirty="0">
                <a:solidFill>
                  <a:srgbClr val="7030A0"/>
                </a:solidFill>
              </a:rPr>
              <a:t>скрытого смысла;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800" i="1" dirty="0" smtClean="0">
                <a:solidFill>
                  <a:srgbClr val="7030A0"/>
                </a:solidFill>
              </a:rPr>
              <a:t>понимание </a:t>
            </a:r>
            <a:r>
              <a:rPr lang="ru-RU" sz="2800" i="1" dirty="0">
                <a:solidFill>
                  <a:srgbClr val="7030A0"/>
                </a:solidFill>
              </a:rPr>
              <a:t>слов с переносным значением;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800" i="1" dirty="0" smtClean="0">
                <a:solidFill>
                  <a:srgbClr val="7030A0"/>
                </a:solidFill>
              </a:rPr>
              <a:t>понимание </a:t>
            </a:r>
            <a:r>
              <a:rPr lang="ru-RU" sz="2800" i="1" dirty="0">
                <a:solidFill>
                  <a:srgbClr val="7030A0"/>
                </a:solidFill>
              </a:rPr>
              <a:t>образных выражений, в том числе пословиц, поговорок;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800" i="1" dirty="0" smtClean="0">
                <a:solidFill>
                  <a:srgbClr val="7030A0"/>
                </a:solidFill>
              </a:rPr>
              <a:t>поиск </a:t>
            </a:r>
            <a:r>
              <a:rPr lang="ru-RU" sz="2800" i="1" dirty="0">
                <a:solidFill>
                  <a:srgbClr val="7030A0"/>
                </a:solidFill>
              </a:rPr>
              <a:t>в тексте необходимой информации;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800" i="1" dirty="0" smtClean="0">
                <a:solidFill>
                  <a:srgbClr val="7030A0"/>
                </a:solidFill>
              </a:rPr>
              <a:t>оценочные </a:t>
            </a:r>
            <a:r>
              <a:rPr lang="ru-RU" sz="2800" i="1" dirty="0">
                <a:solidFill>
                  <a:srgbClr val="7030A0"/>
                </a:solidFill>
              </a:rPr>
              <a:t>суждения о прочитанном в тексте;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800" i="1" dirty="0" smtClean="0">
                <a:solidFill>
                  <a:srgbClr val="7030A0"/>
                </a:solidFill>
              </a:rPr>
              <a:t>пересказ </a:t>
            </a:r>
            <a:r>
              <a:rPr lang="ru-RU" sz="2800" i="1" dirty="0">
                <a:solidFill>
                  <a:srgbClr val="7030A0"/>
                </a:solidFill>
              </a:rPr>
              <a:t>текста;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800" i="1" dirty="0" smtClean="0">
                <a:solidFill>
                  <a:srgbClr val="7030A0"/>
                </a:solidFill>
              </a:rPr>
              <a:t>придумывание </a:t>
            </a:r>
            <a:r>
              <a:rPr lang="ru-RU" sz="2800" i="1" dirty="0">
                <a:solidFill>
                  <a:srgbClr val="7030A0"/>
                </a:solidFill>
              </a:rPr>
              <a:t>собственных историй;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800" i="1" dirty="0" smtClean="0">
                <a:solidFill>
                  <a:srgbClr val="7030A0"/>
                </a:solidFill>
              </a:rPr>
              <a:t>использование </a:t>
            </a:r>
            <a:r>
              <a:rPr lang="ru-RU" sz="2800" i="1" dirty="0">
                <a:solidFill>
                  <a:srgbClr val="7030A0"/>
                </a:solidFill>
              </a:rPr>
              <a:t>при чтении интонационно-выразительных средств.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400" i="1" dirty="0">
              <a:solidFill>
                <a:srgbClr val="7030A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8637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36469" y="796835"/>
            <a:ext cx="9940834" cy="991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07000"/>
              </a:lnSpc>
              <a:spcAft>
                <a:spcPts val="0"/>
              </a:spcAft>
            </a:pPr>
            <a:r>
              <a:rPr lang="ru-RU" sz="2800" b="1" i="1" u="sng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преодоления трудностей при понимании содержания прочитанного мы использовали следующие способы:</a:t>
            </a:r>
            <a:endParaRPr lang="ru-RU" sz="2800" b="1" i="1" u="sng" dirty="0">
              <a:solidFill>
                <a:srgbClr val="7030A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36469" y="1907177"/>
            <a:ext cx="9744891" cy="2827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lnSpc>
                <a:spcPct val="107000"/>
              </a:lnSpc>
              <a:spcAft>
                <a:spcPts val="0"/>
              </a:spcAft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адаптация </a:t>
            </a:r>
            <a:r>
              <a:rPr lang="ru-RU" sz="2800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текстов; </a:t>
            </a:r>
          </a:p>
          <a:p>
            <a:pPr marL="342900" lvl="0" indent="-342900" fontAlgn="base">
              <a:lnSpc>
                <a:spcPct val="107000"/>
              </a:lnSpc>
              <a:spcAft>
                <a:spcPts val="0"/>
              </a:spcAft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sz="2800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визуализация текстов</a:t>
            </a:r>
            <a: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800" i="1" dirty="0">
              <a:solidFill>
                <a:srgbClr val="7030A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ct val="107000"/>
              </a:lnSpc>
              <a:spcAft>
                <a:spcPts val="0"/>
              </a:spcAft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визуализация непонятных </a:t>
            </a:r>
            <a:r>
              <a:rPr lang="ru-RU" sz="2800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слов;</a:t>
            </a:r>
            <a:endParaRPr lang="ru-RU" sz="2800" i="1" dirty="0">
              <a:solidFill>
                <a:srgbClr val="7030A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ct val="107000"/>
              </a:lnSpc>
              <a:spcAft>
                <a:spcPts val="0"/>
              </a:spcAft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использование </a:t>
            </a:r>
            <a:r>
              <a:rPr lang="ru-RU" sz="2800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мнемотехник; </a:t>
            </a:r>
          </a:p>
          <a:p>
            <a:pPr marL="342900" lvl="0" indent="-342900" fontAlgn="base">
              <a:lnSpc>
                <a:spcPct val="107000"/>
              </a:lnSpc>
              <a:spcAft>
                <a:spcPts val="0"/>
              </a:spcAft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sz="2800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использование </a:t>
            </a:r>
            <a:r>
              <a:rPr lang="ru-RU" sz="2800" i="1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интернет-ресурсов</a:t>
            </a:r>
            <a:r>
              <a:rPr lang="ru-RU" sz="2800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800" i="1" dirty="0">
              <a:solidFill>
                <a:srgbClr val="7030A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ct val="107000"/>
              </a:lnSpc>
              <a:spcAft>
                <a:spcPts val="0"/>
              </a:spcAft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применение тестирования в качестве обратной связи.</a:t>
            </a:r>
            <a:endParaRPr lang="ru-RU" sz="2800" i="1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6949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84217" y="1045028"/>
            <a:ext cx="10175965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u="sng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Способы </a:t>
            </a:r>
            <a:r>
              <a:rPr lang="ru-RU" sz="3200" b="1" i="1" u="sng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адаптации учебных материалов, и в частности, самих учебных </a:t>
            </a:r>
            <a:r>
              <a:rPr lang="ru-RU" sz="3200" b="1" i="1" u="sng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заданий: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Упрощение </a:t>
            </a:r>
            <a: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инструкции к </a:t>
            </a:r>
            <a:r>
              <a:rPr lang="ru-RU" sz="2800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заданию;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Индивидуализация стимульных </a:t>
            </a:r>
            <a:r>
              <a:rPr lang="ru-RU" sz="2800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материалов;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Дополнительная </a:t>
            </a:r>
            <a:r>
              <a:rPr lang="ru-RU" sz="2800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визуализация;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Минимизация двойных </a:t>
            </a:r>
            <a:r>
              <a:rPr lang="ru-RU" sz="2800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требований;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Сокращение объема заданий при сохранении уровня их </a:t>
            </a:r>
            <a:r>
              <a:rPr lang="ru-RU" sz="2800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сложности;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Упрощение содержания </a:t>
            </a:r>
            <a:r>
              <a:rPr lang="ru-RU" sz="2800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задания. </a:t>
            </a:r>
            <a:endParaRPr lang="ru-RU" sz="2800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4196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31966" y="927463"/>
            <a:ext cx="81120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u="sng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Мнемотехника</a:t>
            </a:r>
            <a:r>
              <a:rPr lang="ru-RU" sz="24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– это система различных приёмов, облегчающих запоминание и увеличивающих объём памяти путём образования дополнительных ассоциаций. </a:t>
            </a:r>
            <a:endParaRPr lang="ru-RU" sz="2400" i="1" dirty="0">
              <a:solidFill>
                <a:srgbClr val="7030A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31966" y="2127792"/>
            <a:ext cx="811203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u="sng" dirty="0" err="1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Мнемотаблицы</a:t>
            </a:r>
            <a:r>
              <a:rPr lang="ru-RU" sz="24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– это схемы, в которые заложена определенная информация. </a:t>
            </a:r>
            <a:endParaRPr lang="ru-RU" sz="2400" i="1" dirty="0">
              <a:solidFill>
                <a:srgbClr val="7030A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31966" y="2958789"/>
            <a:ext cx="10345783" cy="3369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07000"/>
              </a:lnSpc>
              <a:spcAft>
                <a:spcPts val="0"/>
              </a:spcAft>
            </a:pPr>
            <a:r>
              <a:rPr lang="ru-RU" sz="2400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 </a:t>
            </a:r>
            <a:r>
              <a:rPr lang="ru-RU" sz="24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</a:t>
            </a:r>
            <a:r>
              <a:rPr lang="ru-RU" sz="2400" i="1" dirty="0" err="1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мнемотаблицами</a:t>
            </a:r>
            <a:r>
              <a:rPr lang="ru-RU" sz="24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значительно сокращает время обучения и одновременно решает задачи, направленные на:</a:t>
            </a:r>
          </a:p>
          <a:p>
            <a:pPr fontAlgn="base">
              <a:lnSpc>
                <a:spcPct val="107000"/>
              </a:lnSpc>
              <a:spcAft>
                <a:spcPts val="0"/>
              </a:spcAft>
            </a:pPr>
            <a:r>
              <a:rPr lang="ru-RU" sz="24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развитие основных психических процессов </a:t>
            </a:r>
          </a:p>
          <a:p>
            <a:pPr fontAlgn="base">
              <a:lnSpc>
                <a:spcPct val="107000"/>
              </a:lnSpc>
              <a:spcAft>
                <a:spcPts val="0"/>
              </a:spcAft>
            </a:pPr>
            <a:r>
              <a:rPr lang="ru-RU" sz="24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памяти, внимания, образного мышления; </a:t>
            </a:r>
          </a:p>
          <a:p>
            <a:pPr fontAlgn="base">
              <a:lnSpc>
                <a:spcPct val="107000"/>
              </a:lnSpc>
              <a:spcAft>
                <a:spcPts val="0"/>
              </a:spcAft>
            </a:pPr>
            <a:r>
              <a:rPr lang="ru-RU" sz="24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перекодирование информации, т.е. преобразование абстрактных символов в образы;</a:t>
            </a:r>
          </a:p>
          <a:p>
            <a:pPr fontAlgn="base">
              <a:lnSpc>
                <a:spcPct val="107000"/>
              </a:lnSpc>
              <a:spcAft>
                <a:spcPts val="0"/>
              </a:spcAft>
            </a:pPr>
            <a:r>
              <a:rPr lang="ru-RU" sz="24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развитие мелкой моторики рук при частичном или полном графическом воспроизведении. </a:t>
            </a:r>
            <a:endParaRPr lang="ru-RU" sz="2400" i="1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0871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18857" y="888273"/>
            <a:ext cx="3788229" cy="593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07000"/>
              </a:lnSpc>
              <a:spcAft>
                <a:spcPts val="0"/>
              </a:spcAft>
            </a:pPr>
            <a:r>
              <a:rPr lang="ru-RU" sz="3200" b="1" i="1" u="sng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Мнемотаблицы</a:t>
            </a:r>
            <a:endParaRPr lang="ru-RU" sz="3200" b="1" i="1" u="sng" dirty="0">
              <a:solidFill>
                <a:srgbClr val="7030A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31317" r="-553" b="32558"/>
          <a:stretch/>
        </p:blipFill>
        <p:spPr bwMode="auto">
          <a:xfrm>
            <a:off x="1248902" y="3783787"/>
            <a:ext cx="2514766" cy="234018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210" y="1059341"/>
            <a:ext cx="2309635" cy="2502805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55" t="13515" r="4416" b="4365"/>
          <a:stretch/>
        </p:blipFill>
        <p:spPr bwMode="auto">
          <a:xfrm>
            <a:off x="4351496" y="1481578"/>
            <a:ext cx="3355590" cy="451258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8294914" y="888273"/>
            <a:ext cx="3226525" cy="53477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Сергей Есенин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b="1" dirty="0">
                <a:solidFill>
                  <a:srgbClr val="3C3C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Сыплет черемуха снегом…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solidFill>
                  <a:srgbClr val="3C3C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Сыплет черемуха снегом,</a:t>
            </a:r>
            <a:br>
              <a:rPr lang="ru-RU" sz="1600" dirty="0">
                <a:solidFill>
                  <a:srgbClr val="3C3C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rgbClr val="3C3C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Зелень в цвету и росе.</a:t>
            </a:r>
            <a:br>
              <a:rPr lang="ru-RU" sz="1600" dirty="0">
                <a:solidFill>
                  <a:srgbClr val="3C3C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rgbClr val="3C3C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 поле, склоняясь к побегам,</a:t>
            </a:r>
            <a:br>
              <a:rPr lang="ru-RU" sz="1600" dirty="0">
                <a:solidFill>
                  <a:srgbClr val="3C3C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rgbClr val="3C3C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Ходят грачи в полосе.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solidFill>
                  <a:srgbClr val="3C3C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Никнут шелковые травы,</a:t>
            </a:r>
            <a:br>
              <a:rPr lang="ru-RU" sz="1600" dirty="0">
                <a:solidFill>
                  <a:srgbClr val="3C3C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rgbClr val="3C3C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Пахнет смолистой сосной.</a:t>
            </a:r>
            <a:br>
              <a:rPr lang="ru-RU" sz="1600" dirty="0">
                <a:solidFill>
                  <a:srgbClr val="3C3C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rgbClr val="3C3C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Ой вы, луга и дубравы, —</a:t>
            </a:r>
            <a:br>
              <a:rPr lang="ru-RU" sz="1600" dirty="0">
                <a:solidFill>
                  <a:srgbClr val="3C3C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rgbClr val="3C3C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 одурманен весной.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solidFill>
                  <a:srgbClr val="3C3C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Радуют тайные вести,</a:t>
            </a:r>
            <a:br>
              <a:rPr lang="ru-RU" sz="1600" dirty="0">
                <a:solidFill>
                  <a:srgbClr val="3C3C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rgbClr val="3C3C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Светятся в душу мою.</a:t>
            </a:r>
            <a:br>
              <a:rPr lang="ru-RU" sz="1600" dirty="0">
                <a:solidFill>
                  <a:srgbClr val="3C3C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rgbClr val="3C3C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Думаю я о невесте,</a:t>
            </a:r>
            <a:br>
              <a:rPr lang="ru-RU" sz="1600" dirty="0">
                <a:solidFill>
                  <a:srgbClr val="3C3C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rgbClr val="3C3C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Только о ней лишь пою.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solidFill>
                  <a:srgbClr val="3C3C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Сыпь ты, черемуха, снегом,</a:t>
            </a:r>
            <a:br>
              <a:rPr lang="ru-RU" sz="1600" dirty="0">
                <a:solidFill>
                  <a:srgbClr val="3C3C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rgbClr val="3C3C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Пойте вы, птахи, в лесу.</a:t>
            </a:r>
            <a:br>
              <a:rPr lang="ru-RU" sz="1600" dirty="0">
                <a:solidFill>
                  <a:srgbClr val="3C3C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rgbClr val="3C3C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 полю </a:t>
            </a:r>
            <a:r>
              <a:rPr lang="ru-RU" sz="1600" dirty="0" err="1">
                <a:solidFill>
                  <a:srgbClr val="3C3C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зыбистым</a:t>
            </a:r>
            <a:r>
              <a:rPr lang="ru-RU" sz="1600" dirty="0">
                <a:solidFill>
                  <a:srgbClr val="3C3C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бегом</a:t>
            </a:r>
            <a:br>
              <a:rPr lang="ru-RU" sz="1600" dirty="0">
                <a:solidFill>
                  <a:srgbClr val="3C3C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rgbClr val="3C3C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Пеной я цвет разнесу.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15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5310" t="594" r="4745"/>
          <a:stretch/>
        </p:blipFill>
        <p:spPr>
          <a:xfrm>
            <a:off x="4349932" y="3945191"/>
            <a:ext cx="3727883" cy="185395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5117" t="1" r="14095" b="7362"/>
          <a:stretch/>
        </p:blipFill>
        <p:spPr>
          <a:xfrm>
            <a:off x="2429692" y="1890340"/>
            <a:ext cx="2886891" cy="14896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14705" t="-774" r="15833"/>
          <a:stretch/>
        </p:blipFill>
        <p:spPr>
          <a:xfrm>
            <a:off x="933994" y="3784830"/>
            <a:ext cx="3331029" cy="217467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/>
          <a:srcRect l="5778" t="-923" r="15536"/>
          <a:stretch/>
        </p:blipFill>
        <p:spPr>
          <a:xfrm>
            <a:off x="7269480" y="1873627"/>
            <a:ext cx="3148149" cy="18170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/>
          <a:srcRect l="20657" t="11822" r="25944"/>
          <a:stretch/>
        </p:blipFill>
        <p:spPr>
          <a:xfrm>
            <a:off x="8843555" y="4271762"/>
            <a:ext cx="2442754" cy="1815164"/>
          </a:xfrm>
          <a:prstGeom prst="rect">
            <a:avLst/>
          </a:prstGeom>
        </p:spPr>
      </p:pic>
      <p:sp>
        <p:nvSpPr>
          <p:cNvPr id="8" name="AutoShape 2" descr="blob:https://web.whatsapp.com/cc66fa7e-8b96-46be-927e-cd8383c158e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560321" y="966651"/>
            <a:ext cx="6583680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u="sng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Сайт </a:t>
            </a:r>
            <a:r>
              <a:rPr lang="en-US" sz="2800" b="1" i="1" u="sng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stihi-prosto</a:t>
            </a:r>
            <a:r>
              <a:rPr lang="ru-RU" sz="2800" b="1" i="1" u="sng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2800" b="1" i="1" u="sng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ru</a:t>
            </a:r>
            <a:r>
              <a:rPr lang="en-US" sz="2800" b="1" i="1" u="sng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b="1" i="1" u="sng" dirty="0">
              <a:solidFill>
                <a:srgbClr val="7030A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2738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10789" y="1162594"/>
            <a:ext cx="9444445" cy="3458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u="sng" dirty="0" smtClean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Задание: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i="1" u="sng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Создайте </a:t>
            </a:r>
            <a:r>
              <a:rPr lang="ru-RU" sz="2400" b="1" i="1" u="sng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мнемотаблицу</a:t>
            </a:r>
            <a:r>
              <a:rPr lang="ru-RU" sz="2400" b="1" i="1" u="sng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 этому отрывку из стихотворения.</a:t>
            </a:r>
            <a:endParaRPr lang="ru-RU" sz="2400" i="1" dirty="0">
              <a:solidFill>
                <a:srgbClr val="7030A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Жили </a:t>
            </a:r>
            <a: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бабуси</a:t>
            </a:r>
            <a:b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Два веселых гуся.</a:t>
            </a:r>
            <a:b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Один серый,</a:t>
            </a:r>
            <a:b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Другой белый —</a:t>
            </a:r>
            <a:b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Два веселых гуся.</a:t>
            </a:r>
            <a:endParaRPr lang="ru-RU" sz="2800" i="1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3965" y="2496789"/>
            <a:ext cx="3087187" cy="2525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945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280" y="719324"/>
            <a:ext cx="1021216" cy="9333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1742" y="857078"/>
            <a:ext cx="795571" cy="79557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2453" y="557278"/>
            <a:ext cx="1010378" cy="11501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1474" y="1954623"/>
            <a:ext cx="613079" cy="61307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94238" y="1818031"/>
            <a:ext cx="829732" cy="74967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36148" y="1962005"/>
            <a:ext cx="1062151" cy="79205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11384" y="3106689"/>
            <a:ext cx="600567" cy="60056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52492" y="2893861"/>
            <a:ext cx="807067" cy="107286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26366" y="4132110"/>
            <a:ext cx="632699" cy="1119775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979714" y="4132110"/>
            <a:ext cx="15496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u="sng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Другой</a:t>
            </a:r>
            <a:endParaRPr lang="ru-RU" sz="2800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521430" y="5410846"/>
            <a:ext cx="648075" cy="64807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728960" y="5354084"/>
            <a:ext cx="880317" cy="80162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162035" y="5363165"/>
            <a:ext cx="1060796" cy="792549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043912" y="444138"/>
            <a:ext cx="6910174" cy="5869486"/>
          </a:xfrm>
          <a:prstGeom prst="rect">
            <a:avLst/>
          </a:prstGeom>
        </p:spPr>
      </p:pic>
      <p:graphicFrame>
        <p:nvGraphicFramePr>
          <p:cNvPr id="23" name="Таблица 22"/>
          <p:cNvGraphicFramePr>
            <a:graphicFrameLocks noGrp="1"/>
          </p:cNvGraphicFramePr>
          <p:nvPr/>
        </p:nvGraphicFramePr>
        <p:xfrm>
          <a:off x="979714" y="718457"/>
          <a:ext cx="1332412" cy="1071154"/>
        </p:xfrm>
        <a:graphic>
          <a:graphicData uri="http://schemas.openxmlformats.org/drawingml/2006/table">
            <a:tbl>
              <a:tblPr/>
              <a:tblGrid>
                <a:gridCol w="1332412">
                  <a:extLst>
                    <a:ext uri="{9D8B030D-6E8A-4147-A177-3AD203B41FA5}">
                      <a16:colId xmlns:a16="http://schemas.microsoft.com/office/drawing/2014/main" val="628549828"/>
                    </a:ext>
                  </a:extLst>
                </a:gridCol>
              </a:tblGrid>
              <a:tr h="107115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7800891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4332520"/>
              </p:ext>
            </p:extLst>
          </p:nvPr>
        </p:nvGraphicFramePr>
        <p:xfrm>
          <a:off x="2312125" y="718458"/>
          <a:ext cx="1580605" cy="1058092"/>
        </p:xfrm>
        <a:graphic>
          <a:graphicData uri="http://schemas.openxmlformats.org/drawingml/2006/table">
            <a:tbl>
              <a:tblPr/>
              <a:tblGrid>
                <a:gridCol w="1580605">
                  <a:extLst>
                    <a:ext uri="{9D8B030D-6E8A-4147-A177-3AD203B41FA5}">
                      <a16:colId xmlns:a16="http://schemas.microsoft.com/office/drawing/2014/main" val="2267880446"/>
                    </a:ext>
                  </a:extLst>
                </a:gridCol>
              </a:tblGrid>
              <a:tr h="105809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5243237"/>
                  </a:ext>
                </a:extLst>
              </a:tr>
            </a:tbl>
          </a:graphicData>
        </a:graphic>
      </p:graphicFrame>
      <p:graphicFrame>
        <p:nvGraphicFramePr>
          <p:cNvPr id="25" name="Таблица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9769397"/>
              </p:ext>
            </p:extLst>
          </p:nvPr>
        </p:nvGraphicFramePr>
        <p:xfrm>
          <a:off x="3892730" y="718457"/>
          <a:ext cx="1515293" cy="1058092"/>
        </p:xfrm>
        <a:graphic>
          <a:graphicData uri="http://schemas.openxmlformats.org/drawingml/2006/table">
            <a:tbl>
              <a:tblPr/>
              <a:tblGrid>
                <a:gridCol w="1515293">
                  <a:extLst>
                    <a:ext uri="{9D8B030D-6E8A-4147-A177-3AD203B41FA5}">
                      <a16:colId xmlns:a16="http://schemas.microsoft.com/office/drawing/2014/main" val="2971604064"/>
                    </a:ext>
                  </a:extLst>
                </a:gridCol>
              </a:tblGrid>
              <a:tr h="105809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1158644"/>
                  </a:ext>
                </a:extLst>
              </a:tr>
            </a:tbl>
          </a:graphicData>
        </a:graphic>
      </p:graphicFrame>
      <p:graphicFrame>
        <p:nvGraphicFramePr>
          <p:cNvPr id="26" name="Таблица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4483661"/>
              </p:ext>
            </p:extLst>
          </p:nvPr>
        </p:nvGraphicFramePr>
        <p:xfrm>
          <a:off x="979714" y="1763487"/>
          <a:ext cx="1345475" cy="1071154"/>
        </p:xfrm>
        <a:graphic>
          <a:graphicData uri="http://schemas.openxmlformats.org/drawingml/2006/table">
            <a:tbl>
              <a:tblPr/>
              <a:tblGrid>
                <a:gridCol w="1345475">
                  <a:extLst>
                    <a:ext uri="{9D8B030D-6E8A-4147-A177-3AD203B41FA5}">
                      <a16:colId xmlns:a16="http://schemas.microsoft.com/office/drawing/2014/main" val="2480513904"/>
                    </a:ext>
                  </a:extLst>
                </a:gridCol>
              </a:tblGrid>
              <a:tr h="107115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9638684"/>
                  </a:ext>
                </a:extLst>
              </a:tr>
            </a:tbl>
          </a:graphicData>
        </a:graphic>
      </p:graphicFrame>
      <p:graphicFrame>
        <p:nvGraphicFramePr>
          <p:cNvPr id="27" name="Таблица 26"/>
          <p:cNvGraphicFramePr>
            <a:graphicFrameLocks noGrp="1"/>
          </p:cNvGraphicFramePr>
          <p:nvPr/>
        </p:nvGraphicFramePr>
        <p:xfrm>
          <a:off x="2338251" y="1763486"/>
          <a:ext cx="1541418" cy="1071154"/>
        </p:xfrm>
        <a:graphic>
          <a:graphicData uri="http://schemas.openxmlformats.org/drawingml/2006/table">
            <a:tbl>
              <a:tblPr/>
              <a:tblGrid>
                <a:gridCol w="1541418">
                  <a:extLst>
                    <a:ext uri="{9D8B030D-6E8A-4147-A177-3AD203B41FA5}">
                      <a16:colId xmlns:a16="http://schemas.microsoft.com/office/drawing/2014/main" val="508248678"/>
                    </a:ext>
                  </a:extLst>
                </a:gridCol>
              </a:tblGrid>
              <a:tr h="107115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645028"/>
                  </a:ext>
                </a:extLst>
              </a:tr>
            </a:tbl>
          </a:graphicData>
        </a:graphic>
      </p:graphicFrame>
      <p:graphicFrame>
        <p:nvGraphicFramePr>
          <p:cNvPr id="28" name="Таблица 27"/>
          <p:cNvGraphicFramePr>
            <a:graphicFrameLocks noGrp="1"/>
          </p:cNvGraphicFramePr>
          <p:nvPr/>
        </p:nvGraphicFramePr>
        <p:xfrm>
          <a:off x="3866606" y="1763486"/>
          <a:ext cx="1554480" cy="1084217"/>
        </p:xfrm>
        <a:graphic>
          <a:graphicData uri="http://schemas.openxmlformats.org/drawingml/2006/table">
            <a:tbl>
              <a:tblPr/>
              <a:tblGrid>
                <a:gridCol w="1554480">
                  <a:extLst>
                    <a:ext uri="{9D8B030D-6E8A-4147-A177-3AD203B41FA5}">
                      <a16:colId xmlns:a16="http://schemas.microsoft.com/office/drawing/2014/main" val="1637891412"/>
                    </a:ext>
                  </a:extLst>
                </a:gridCol>
              </a:tblGrid>
              <a:tr h="108421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1079663"/>
                  </a:ext>
                </a:extLst>
              </a:tr>
            </a:tbl>
          </a:graphicData>
        </a:graphic>
      </p:graphicFrame>
      <p:graphicFrame>
        <p:nvGraphicFramePr>
          <p:cNvPr id="29" name="Таблица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1216774"/>
              </p:ext>
            </p:extLst>
          </p:nvPr>
        </p:nvGraphicFramePr>
        <p:xfrm>
          <a:off x="979714" y="2847703"/>
          <a:ext cx="1384663" cy="1136468"/>
        </p:xfrm>
        <a:graphic>
          <a:graphicData uri="http://schemas.openxmlformats.org/drawingml/2006/table">
            <a:tbl>
              <a:tblPr/>
              <a:tblGrid>
                <a:gridCol w="1384663">
                  <a:extLst>
                    <a:ext uri="{9D8B030D-6E8A-4147-A177-3AD203B41FA5}">
                      <a16:colId xmlns:a16="http://schemas.microsoft.com/office/drawing/2014/main" val="3939285978"/>
                    </a:ext>
                  </a:extLst>
                </a:gridCol>
              </a:tblGrid>
              <a:tr h="11364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3401000"/>
                  </a:ext>
                </a:extLst>
              </a:tr>
            </a:tbl>
          </a:graphicData>
        </a:graphic>
      </p:graphicFrame>
      <p:graphicFrame>
        <p:nvGraphicFramePr>
          <p:cNvPr id="30" name="Таблица 29"/>
          <p:cNvGraphicFramePr>
            <a:graphicFrameLocks noGrp="1"/>
          </p:cNvGraphicFramePr>
          <p:nvPr/>
        </p:nvGraphicFramePr>
        <p:xfrm>
          <a:off x="2351314" y="2834640"/>
          <a:ext cx="1554480" cy="1149531"/>
        </p:xfrm>
        <a:graphic>
          <a:graphicData uri="http://schemas.openxmlformats.org/drawingml/2006/table">
            <a:tbl>
              <a:tblPr/>
              <a:tblGrid>
                <a:gridCol w="1554480">
                  <a:extLst>
                    <a:ext uri="{9D8B030D-6E8A-4147-A177-3AD203B41FA5}">
                      <a16:colId xmlns:a16="http://schemas.microsoft.com/office/drawing/2014/main" val="528934904"/>
                    </a:ext>
                  </a:extLst>
                </a:gridCol>
              </a:tblGrid>
              <a:tr h="114953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709111"/>
                  </a:ext>
                </a:extLst>
              </a:tr>
            </a:tbl>
          </a:graphicData>
        </a:graphic>
      </p:graphicFrame>
      <p:graphicFrame>
        <p:nvGraphicFramePr>
          <p:cNvPr id="33" name="Таблица 32"/>
          <p:cNvGraphicFramePr>
            <a:graphicFrameLocks noGrp="1"/>
          </p:cNvGraphicFramePr>
          <p:nvPr/>
        </p:nvGraphicFramePr>
        <p:xfrm>
          <a:off x="1005840" y="3984171"/>
          <a:ext cx="1332411" cy="1240972"/>
        </p:xfrm>
        <a:graphic>
          <a:graphicData uri="http://schemas.openxmlformats.org/drawingml/2006/table">
            <a:tbl>
              <a:tblPr/>
              <a:tblGrid>
                <a:gridCol w="1332411">
                  <a:extLst>
                    <a:ext uri="{9D8B030D-6E8A-4147-A177-3AD203B41FA5}">
                      <a16:colId xmlns:a16="http://schemas.microsoft.com/office/drawing/2014/main" val="631023775"/>
                    </a:ext>
                  </a:extLst>
                </a:gridCol>
              </a:tblGrid>
              <a:tr h="124097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6564484"/>
                  </a:ext>
                </a:extLst>
              </a:tr>
            </a:tbl>
          </a:graphicData>
        </a:graphic>
      </p:graphicFrame>
      <p:graphicFrame>
        <p:nvGraphicFramePr>
          <p:cNvPr id="34" name="Таблица 33"/>
          <p:cNvGraphicFramePr>
            <a:graphicFrameLocks noGrp="1"/>
          </p:cNvGraphicFramePr>
          <p:nvPr/>
        </p:nvGraphicFramePr>
        <p:xfrm>
          <a:off x="2351314" y="3997234"/>
          <a:ext cx="1554480" cy="1227909"/>
        </p:xfrm>
        <a:graphic>
          <a:graphicData uri="http://schemas.openxmlformats.org/drawingml/2006/table">
            <a:tbl>
              <a:tblPr/>
              <a:tblGrid>
                <a:gridCol w="1554480">
                  <a:extLst>
                    <a:ext uri="{9D8B030D-6E8A-4147-A177-3AD203B41FA5}">
                      <a16:colId xmlns:a16="http://schemas.microsoft.com/office/drawing/2014/main" val="1107875360"/>
                    </a:ext>
                  </a:extLst>
                </a:gridCol>
              </a:tblGrid>
              <a:tr h="122790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7342429"/>
                  </a:ext>
                </a:extLst>
              </a:tr>
            </a:tbl>
          </a:graphicData>
        </a:graphic>
      </p:graphicFrame>
      <p:graphicFrame>
        <p:nvGraphicFramePr>
          <p:cNvPr id="35" name="Таблица 34"/>
          <p:cNvGraphicFramePr>
            <a:graphicFrameLocks noGrp="1"/>
          </p:cNvGraphicFramePr>
          <p:nvPr/>
        </p:nvGraphicFramePr>
        <p:xfrm>
          <a:off x="1005840" y="5251269"/>
          <a:ext cx="1332411" cy="1031965"/>
        </p:xfrm>
        <a:graphic>
          <a:graphicData uri="http://schemas.openxmlformats.org/drawingml/2006/table">
            <a:tbl>
              <a:tblPr/>
              <a:tblGrid>
                <a:gridCol w="1332411">
                  <a:extLst>
                    <a:ext uri="{9D8B030D-6E8A-4147-A177-3AD203B41FA5}">
                      <a16:colId xmlns:a16="http://schemas.microsoft.com/office/drawing/2014/main" val="2896125046"/>
                    </a:ext>
                  </a:extLst>
                </a:gridCol>
              </a:tblGrid>
              <a:tr h="103196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6357414"/>
                  </a:ext>
                </a:extLst>
              </a:tr>
            </a:tbl>
          </a:graphicData>
        </a:graphic>
      </p:graphicFrame>
      <p:graphicFrame>
        <p:nvGraphicFramePr>
          <p:cNvPr id="36" name="Таблица 35"/>
          <p:cNvGraphicFramePr>
            <a:graphicFrameLocks noGrp="1"/>
          </p:cNvGraphicFramePr>
          <p:nvPr/>
        </p:nvGraphicFramePr>
        <p:xfrm>
          <a:off x="2364377" y="5225143"/>
          <a:ext cx="1554480" cy="1058091"/>
        </p:xfrm>
        <a:graphic>
          <a:graphicData uri="http://schemas.openxmlformats.org/drawingml/2006/table">
            <a:tbl>
              <a:tblPr/>
              <a:tblGrid>
                <a:gridCol w="1554480">
                  <a:extLst>
                    <a:ext uri="{9D8B030D-6E8A-4147-A177-3AD203B41FA5}">
                      <a16:colId xmlns:a16="http://schemas.microsoft.com/office/drawing/2014/main" val="421050666"/>
                    </a:ext>
                  </a:extLst>
                </a:gridCol>
              </a:tblGrid>
              <a:tr h="105809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0122047"/>
                  </a:ext>
                </a:extLst>
              </a:tr>
            </a:tbl>
          </a:graphicData>
        </a:graphic>
      </p:graphicFrame>
      <p:graphicFrame>
        <p:nvGraphicFramePr>
          <p:cNvPr id="37" name="Таблица 36"/>
          <p:cNvGraphicFramePr>
            <a:graphicFrameLocks noGrp="1"/>
          </p:cNvGraphicFramePr>
          <p:nvPr/>
        </p:nvGraphicFramePr>
        <p:xfrm>
          <a:off x="3931920" y="5225143"/>
          <a:ext cx="1489166" cy="1071154"/>
        </p:xfrm>
        <a:graphic>
          <a:graphicData uri="http://schemas.openxmlformats.org/drawingml/2006/table">
            <a:tbl>
              <a:tblPr/>
              <a:tblGrid>
                <a:gridCol w="1489166">
                  <a:extLst>
                    <a:ext uri="{9D8B030D-6E8A-4147-A177-3AD203B41FA5}">
                      <a16:colId xmlns:a16="http://schemas.microsoft.com/office/drawing/2014/main" val="745917172"/>
                    </a:ext>
                  </a:extLst>
                </a:gridCol>
              </a:tblGrid>
              <a:tr h="107115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71353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8406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846" y="731519"/>
            <a:ext cx="8934994" cy="460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i="1" u="sng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Трудности </a:t>
            </a:r>
            <a:r>
              <a:rPr lang="ru-RU" sz="2400" b="1" i="1" u="sng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</a:t>
            </a:r>
            <a:r>
              <a:rPr lang="ru-RU" sz="2400" b="1" i="1" u="sng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учебному предмету </a:t>
            </a:r>
            <a:r>
              <a:rPr lang="ru-RU" sz="2400" b="1" i="1" u="sng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«Окружающий мир»:</a:t>
            </a:r>
            <a:endParaRPr lang="ru-RU" sz="2400" b="1" i="1" u="sng" dirty="0">
              <a:solidFill>
                <a:srgbClr val="7030A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7017" y="1293222"/>
            <a:ext cx="11207932" cy="4747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24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1-м классе часто трудно называть и соблюдать правила безопасного поведения на улице, в общественных местах, в транспорте.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24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Во 2-м классе обучающиеся могут выучить определенные правила поведения, но по-прежнему испытывать трудности при их соблюдении в повседневной жизни. 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24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3-м классе детям с РАС сложно понять роль денег, природных богатств в экономике, основ семейного бюджета. Трудно устанавливать взаимосвязи между природой и человеком: значение природы для человека, отрицательное и положительное воздействие людей на природу, меры по охране природы.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24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4-м классе ученикам с РАС сложно составлять исторические портреты выдающихся людей прошлого, высказывать суждения о них, устанавливать временную последовательность исторических событий.</a:t>
            </a:r>
            <a:endParaRPr lang="ru-RU" sz="2400" i="1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0907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1153" y="809897"/>
            <a:ext cx="10123716" cy="8632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i="1" u="sng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Способы преодоления трудностей, возникающих у обучающихся с РАС при изучении предмета «Окружающий мир» :</a:t>
            </a:r>
            <a:endParaRPr lang="ru-RU" sz="2400" b="1" i="1" u="sng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14845" y="1920240"/>
            <a:ext cx="9065623" cy="3474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24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визуализация терминов, текстов из учебника</a:t>
            </a:r>
            <a:r>
              <a:rPr lang="ru-RU" sz="2400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24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400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спользование ленты времени;</a:t>
            </a:r>
            <a:endParaRPr lang="ru-RU" sz="2400" i="1" dirty="0">
              <a:solidFill>
                <a:srgbClr val="7030A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24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списки правил поведения;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24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социальные истории;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24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видеомоделирование;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24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использование видео материалов;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24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тестирование.</a:t>
            </a:r>
          </a:p>
        </p:txBody>
      </p:sp>
    </p:spTree>
    <p:extLst>
      <p:ext uri="{BB962C8B-B14F-4D97-AF65-F5344CB8AC3E}">
        <p14:creationId xmlns:p14="http://schemas.microsoft.com/office/powerpoint/2010/main" val="231436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268579">
            <a:off x="934924" y="2685291"/>
            <a:ext cx="5279670" cy="33606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3171" y="3237780"/>
            <a:ext cx="3974937" cy="2255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804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09897" y="483326"/>
            <a:ext cx="10110652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u="sng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Типичные </a:t>
            </a:r>
            <a:r>
              <a:rPr lang="ru-RU" sz="3200" b="1" i="1" u="sng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трудности </a:t>
            </a:r>
            <a:r>
              <a:rPr lang="ru-RU" sz="3200" b="1" i="1" u="sng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для учеников </a:t>
            </a:r>
            <a:r>
              <a:rPr lang="ru-RU" sz="3200" b="1" i="1" u="sng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 РАС на уроках </a:t>
            </a:r>
            <a:r>
              <a:rPr lang="ru-RU" sz="3200" b="1" i="1" u="sng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математики: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1-м классе могут возникнуть сложности с решением простых задач в одно действие на сложение и </a:t>
            </a:r>
            <a:r>
              <a:rPr lang="ru-RU" sz="2800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вычитание</a:t>
            </a:r>
            <a: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800" i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800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2-м классе наблюдаются сложности с пониманием и использованием таких терминов (делимое, делитель, частное и др</a:t>
            </a:r>
            <a:r>
              <a:rPr lang="ru-RU" sz="2800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.);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800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3-м классе отмечаются трудности при решении задач с единицами измерения времени (секунда, минута, час, сутки, неделя, месяц, год, век</a:t>
            </a:r>
            <a:r>
              <a:rPr lang="ru-RU" sz="2800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800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4-м классе вызывают сложности решение задач с величинами цена, количество, стоимость; скорость, время, расстояние.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ru-RU" sz="2800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5641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62594" y="1110343"/>
            <a:ext cx="10084526" cy="2873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u="sng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Трдности</a:t>
            </a:r>
            <a:r>
              <a:rPr lang="ru-RU" sz="3200" b="1" i="1" u="sng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при решении задач: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понимание прочитанного </a:t>
            </a:r>
            <a:r>
              <a:rPr lang="ru-RU" sz="2800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текста</a:t>
            </a:r>
            <a:r>
              <a:rPr lang="ru-RU" sz="2800" i="1" dirty="0" smtClean="0">
                <a:solidFill>
                  <a:srgbClr val="7030A0"/>
                </a:solidFill>
              </a:rPr>
              <a:t>;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тяжело выделить главные </a:t>
            </a:r>
            <a:r>
              <a:rPr lang="ru-RU" sz="2800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слова;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2800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составлении </a:t>
            </a:r>
            <a: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краткой </a:t>
            </a:r>
            <a:r>
              <a:rPr lang="ru-RU" sz="2800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записи.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endParaRPr lang="ru-RU" sz="2800" b="1" i="1" dirty="0">
              <a:solidFill>
                <a:srgbClr val="7030A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537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4033" y="1097281"/>
            <a:ext cx="9575076" cy="49230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u="sng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Адаптация </a:t>
            </a:r>
            <a:r>
              <a:rPr lang="ru-RU" sz="3200" b="1" i="1" u="sng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задач:</a:t>
            </a:r>
            <a:endParaRPr lang="ru-RU" sz="3200" b="1" i="1" u="sng" dirty="0">
              <a:solidFill>
                <a:srgbClr val="7030A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85800" indent="-4572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800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простить </a:t>
            </a:r>
            <a:r>
              <a:rPr lang="ru-RU" sz="2800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условие задачи</a:t>
            </a:r>
            <a: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685800" indent="-4572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2800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 </a:t>
            </a:r>
            <a: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необходимости визуализировать </a:t>
            </a:r>
            <a:r>
              <a:rPr lang="ru-RU" sz="2800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ситуацию;</a:t>
            </a:r>
            <a:endParaRPr lang="ru-RU" sz="2800" i="1" dirty="0">
              <a:solidFill>
                <a:srgbClr val="7030A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85800" indent="-4572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2800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роговорить </a:t>
            </a:r>
            <a: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или проиграть последовательность действий происходящие в задаче;</a:t>
            </a:r>
          </a:p>
          <a:p>
            <a:pPr marL="685800" indent="-4572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800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ыделить главные </a:t>
            </a:r>
            <a: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слова</a:t>
            </a:r>
            <a:r>
              <a:rPr lang="ru-RU" sz="2800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2800" i="1" dirty="0">
              <a:solidFill>
                <a:srgbClr val="7030A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85800" indent="-4572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2800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редложить готовую краткую </a:t>
            </a:r>
            <a: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запись, схему, таблицу к </a:t>
            </a:r>
            <a:r>
              <a:rPr lang="ru-RU" sz="2800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задаче;</a:t>
            </a:r>
          </a:p>
          <a:p>
            <a:pPr marL="685800" indent="-4572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800" i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спользовать фото или видеомоделирование.</a:t>
            </a:r>
            <a:endParaRPr lang="ru-RU" sz="2800" i="1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7724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499" y="1477313"/>
            <a:ext cx="10438983" cy="3734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062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0596" y="3472895"/>
            <a:ext cx="5432579" cy="255406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02674" y="1018903"/>
            <a:ext cx="9078685" cy="2397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 одного </a:t>
            </a:r>
            <a:r>
              <a:rPr lang="ru-RU" sz="2800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дома - музея </a:t>
            </a:r>
            <a: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 другого ведёт дорожка длиной 3 км. Если отправиться по ней </a:t>
            </a:r>
            <a:r>
              <a:rPr lang="ru-RU" sz="2800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 второго</a:t>
            </a:r>
            <a: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дома </a:t>
            </a:r>
            <a:r>
              <a:rPr lang="ru-RU" sz="2800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 первому</a:t>
            </a:r>
            <a: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пройти 4/5 пути, то дойдём до Савкиной горки. Какое расстояние от второго музея до Савкиной горки?</a:t>
            </a:r>
            <a:endParaRPr lang="ru-RU" sz="2800" i="1" dirty="0">
              <a:solidFill>
                <a:srgbClr val="7030A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916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726" y="2612571"/>
            <a:ext cx="8907447" cy="317977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58983" y="901337"/>
            <a:ext cx="9065623" cy="18261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975"/>
              </a:spcAft>
            </a:pPr>
            <a:r>
              <a:rPr lang="ru-RU" sz="3200" b="1" i="1" u="sng" dirty="0" smtClean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Задание:</a:t>
            </a:r>
          </a:p>
          <a:p>
            <a:pPr algn="ctr">
              <a:spcAft>
                <a:spcPts val="975"/>
              </a:spcAft>
            </a:pPr>
            <a:r>
              <a:rPr lang="ru-RU" sz="3200" b="1" i="1" u="sng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lang="ru-RU" sz="3200" b="1" i="1" u="sng" dirty="0" smtClean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даптируйте задачу.</a:t>
            </a:r>
          </a:p>
          <a:p>
            <a:pPr algn="ctr">
              <a:spcAft>
                <a:spcPts val="975"/>
              </a:spcAft>
            </a:pPr>
            <a:endParaRPr lang="ru-RU" sz="3200" b="1" i="1" u="sng" dirty="0">
              <a:solidFill>
                <a:srgbClr val="FFC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2658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84663" y="1084217"/>
            <a:ext cx="937913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расстоянии 2 километров – это 4/9 части дороги от начала до конца Невского проспекта находится Старо-Невский проспект. Сколько километров от начала и до конца Невского проспекта?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7479" y="3270003"/>
            <a:ext cx="6753497" cy="2132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721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572</TotalTime>
  <Words>1136</Words>
  <Application>Microsoft Office PowerPoint</Application>
  <PresentationFormat>Широкоэкранный</PresentationFormat>
  <Paragraphs>119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4" baseType="lpstr">
      <vt:lpstr>Arial</vt:lpstr>
      <vt:lpstr>Calibri</vt:lpstr>
      <vt:lpstr>Garamond</vt:lpstr>
      <vt:lpstr>Helvetica</vt:lpstr>
      <vt:lpstr>Times New Roman</vt:lpstr>
      <vt:lpstr>Wingdings</vt:lpstr>
      <vt:lpstr>Натуральные материалы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39</cp:revision>
  <dcterms:created xsi:type="dcterms:W3CDTF">2024-01-31T05:17:09Z</dcterms:created>
  <dcterms:modified xsi:type="dcterms:W3CDTF">2024-02-06T13:36:24Z</dcterms:modified>
</cp:coreProperties>
</file>